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3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21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3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3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0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6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11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1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2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7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A37D-A1E6-431D-953B-410A8A29C3C4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6E4A-C9BA-4A80-AF7D-A074AF6E3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mc-uk.org/doctors/revalidation.asp" TargetMode="External"/><Relationship Id="rId3" Type="http://schemas.openxmlformats.org/officeDocument/2006/relationships/hyperlink" Target="http://www.nalm2010.org.uk/revalidation-of-doctor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mc-uk.org/DB_list_with_RO_details___DC3503.pdf_52637845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208912" cy="2187674"/>
          </a:xfrm>
        </p:spPr>
        <p:txBody>
          <a:bodyPr>
            <a:normAutofit fontScale="90000"/>
          </a:bodyPr>
          <a:lstStyle/>
          <a:p>
            <a:r>
              <a:rPr lang="en-GB" sz="5400" b="1" dirty="0"/>
              <a:t>REVALIDATION OF DOCTORS – EMPOWERING PATIENTS</a:t>
            </a:r>
            <a:br>
              <a:rPr lang="en-GB" sz="5400" b="1" dirty="0"/>
            </a:br>
            <a:r>
              <a:rPr lang="en-GB" sz="3200" dirty="0"/>
              <a:t> 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accent2"/>
                </a:solidFill>
              </a:rPr>
              <a:t>Sol Mead</a:t>
            </a:r>
            <a:endParaRPr lang="en-GB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37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accent2"/>
                </a:solidFill>
              </a:rPr>
              <a:t>Responding to Concerns</a:t>
            </a:r>
            <a:r>
              <a:rPr lang="en-GB" sz="3600" dirty="0" smtClean="0"/>
              <a:t> </a:t>
            </a:r>
            <a:r>
              <a:rPr lang="en-GB" sz="3600" dirty="0"/>
              <a:t>– Potential Patient /Public Involvement in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Recruit and train lay reps to become involved in the revalidation processes</a:t>
            </a:r>
          </a:p>
          <a:p>
            <a:r>
              <a:rPr lang="en-GB" dirty="0" smtClean="0"/>
              <a:t>Develop a role description for lay reps</a:t>
            </a:r>
          </a:p>
          <a:p>
            <a:r>
              <a:rPr lang="en-GB" dirty="0" smtClean="0"/>
              <a:t>Ensure that lay reps reflect equality and diversity</a:t>
            </a:r>
          </a:p>
          <a:p>
            <a:r>
              <a:rPr lang="en-GB" dirty="0" smtClean="0"/>
              <a:t>Ensure that the limited scope of information on complaints and untoward incidents is expanded </a:t>
            </a:r>
          </a:p>
          <a:p>
            <a:r>
              <a:rPr lang="en-GB" dirty="0" smtClean="0"/>
              <a:t>Ensure that there is meaningful patient/public involvement in ongoing risk based review processes to identify early weaknesses and failures in the existing revalidation processes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20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Governance</a:t>
            </a:r>
            <a:r>
              <a:rPr lang="en-GB" dirty="0" smtClean="0"/>
              <a:t> </a:t>
            </a:r>
            <a:r>
              <a:rPr lang="en-GB" dirty="0"/>
              <a:t>– Potential Patient /Public Involvement in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6886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/>
              <a:t>Good Governance in revalidation means</a:t>
            </a:r>
          </a:p>
          <a:p>
            <a:r>
              <a:rPr lang="en-GB" sz="2400" dirty="0"/>
              <a:t>T</a:t>
            </a:r>
            <a:r>
              <a:rPr lang="en-GB" sz="2400" dirty="0" smtClean="0"/>
              <a:t>hat organisations at all levels include lay involvement in discussions and decision making in all aspects of the revalidation processes – not just feedback systems</a:t>
            </a:r>
          </a:p>
          <a:p>
            <a:r>
              <a:rPr lang="en-GB" sz="2400" dirty="0"/>
              <a:t>T</a:t>
            </a:r>
            <a:r>
              <a:rPr lang="en-GB" sz="2400" dirty="0" smtClean="0"/>
              <a:t>here is lay involvement in all revalidation quality assurance processes</a:t>
            </a:r>
          </a:p>
          <a:p>
            <a:r>
              <a:rPr lang="en-GB" sz="2400" dirty="0"/>
              <a:t>T</a:t>
            </a:r>
            <a:r>
              <a:rPr lang="en-GB" sz="2400" dirty="0" smtClean="0"/>
              <a:t>hat revalidation reports are part public board meetings </a:t>
            </a:r>
          </a:p>
          <a:p>
            <a:r>
              <a:rPr lang="en-GB" sz="2400" dirty="0" smtClean="0"/>
              <a:t>Local Healthwatch having a regular dialogue with the local RO on revalidation outcomes.</a:t>
            </a:r>
          </a:p>
          <a:p>
            <a:r>
              <a:rPr lang="en-GB" sz="2400" dirty="0" smtClean="0"/>
              <a:t>Information be available on the GMC website on which doctors have been revalidated</a:t>
            </a:r>
          </a:p>
          <a:p>
            <a:r>
              <a:rPr lang="en-GB" sz="2400" dirty="0" smtClean="0"/>
              <a:t>Guidance needs to be produced at national level on patient/public involvement in revalidation  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143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get 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General Medical Council (GMC) </a:t>
            </a:r>
            <a:r>
              <a:rPr lang="en-GB" u="sng" dirty="0">
                <a:hlinkClick r:id="rId2"/>
              </a:rPr>
              <a:t>http://www.gmc-uk.org/doctors/revalidation.asp</a:t>
            </a:r>
            <a:r>
              <a:rPr lang="en-GB" dirty="0"/>
              <a:t> </a:t>
            </a:r>
          </a:p>
          <a:p>
            <a:r>
              <a:rPr lang="en-GB"/>
              <a:t>Healthwatch and Public Involvement Association (HAPIA) </a:t>
            </a:r>
            <a:r>
              <a:rPr lang="en-GB" u="sng">
                <a:hlinkClick r:id="rId3"/>
              </a:rPr>
              <a:t>http://www.nalm2010.org.uk/revalidation-of-doctors.html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9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Revalidation</a:t>
            </a:r>
            <a:r>
              <a:rPr lang="en-GB" dirty="0" smtClean="0"/>
              <a:t> –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Staged roll out started by the GMC on 2 December 2012 and covers 235000 registered doctors</a:t>
            </a:r>
          </a:p>
          <a:p>
            <a:r>
              <a:rPr lang="en-GB" dirty="0" smtClean="0"/>
              <a:t>20%  revalidated by March 2014, 20% by March 2015 and the last 40% by March 2016</a:t>
            </a:r>
          </a:p>
          <a:p>
            <a:r>
              <a:rPr lang="en-GB" dirty="0" smtClean="0"/>
              <a:t>The  5 year revalidation programme then starts and repeated every 5years</a:t>
            </a:r>
          </a:p>
          <a:p>
            <a:r>
              <a:rPr lang="en-GB" dirty="0" smtClean="0"/>
              <a:t>Applies to all doctors (both public &amp; independent sector)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05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Revalidation -</a:t>
            </a:r>
            <a:r>
              <a:rPr lang="en-GB" dirty="0" smtClean="0"/>
              <a:t> Processes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509012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Every Doctor has to have a Responsible Officer(RO) appointed by a designated body (Hospital Trust, Locum Agency etc.) see GMC website </a:t>
            </a:r>
            <a:r>
              <a:rPr lang="en-GB" sz="2800" u="sng" dirty="0">
                <a:hlinkClick r:id="rId2"/>
              </a:rPr>
              <a:t>designated bodies with responsible officer </a:t>
            </a:r>
            <a:r>
              <a:rPr lang="en-GB" sz="2800" u="sng" dirty="0" smtClean="0">
                <a:hlinkClick r:id="rId2"/>
              </a:rPr>
              <a:t>names</a:t>
            </a:r>
            <a:r>
              <a:rPr lang="en-GB" sz="2800" u="sng" dirty="0" smtClean="0"/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Upto March 2016 the GMC have given all doctors a specific date for their revalidation which includes starting to have annual appraisals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Any doctor who declines to participate in the process will be liable to lose the license to practice</a:t>
            </a:r>
          </a:p>
        </p:txBody>
      </p:sp>
    </p:spTree>
    <p:extLst>
      <p:ext uri="{BB962C8B-B14F-4D97-AF65-F5344CB8AC3E}">
        <p14:creationId xmlns:p14="http://schemas.microsoft.com/office/powerpoint/2010/main" val="166632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Revalidation</a:t>
            </a:r>
            <a:r>
              <a:rPr lang="en-GB" dirty="0" smtClean="0"/>
              <a:t> – Appraisal 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Every doctor has to have a face to face annual appraisal interview with a trained appraiser who reports the outcomes to the RO</a:t>
            </a:r>
          </a:p>
          <a:p>
            <a:r>
              <a:rPr lang="en-GB" dirty="0" smtClean="0"/>
              <a:t>The RO then decides whether or not to revalidate the doctor and then informs the GMC</a:t>
            </a:r>
          </a:p>
          <a:p>
            <a:r>
              <a:rPr lang="en-GB" dirty="0" smtClean="0"/>
              <a:t>The appraisal interview is based on a discussion on a range of information provided by doctor under rules set down by the GMC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81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Revalidation information needed for Appraisal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661648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type of work has the doctor been undertaking</a:t>
            </a:r>
          </a:p>
          <a:p>
            <a:r>
              <a:rPr lang="en-GB" sz="2800" dirty="0" smtClean="0"/>
              <a:t>Info on continued compliance with GMC’s “Good Medical Practice” probity rules</a:t>
            </a:r>
          </a:p>
          <a:p>
            <a:r>
              <a:rPr lang="en-GB" sz="2800" dirty="0" smtClean="0"/>
              <a:t>Evidence of keeping upto date e.g. CPD</a:t>
            </a:r>
          </a:p>
          <a:p>
            <a:r>
              <a:rPr lang="en-GB" sz="2800" dirty="0" smtClean="0"/>
              <a:t>Information on any serious incidents</a:t>
            </a:r>
          </a:p>
          <a:p>
            <a:r>
              <a:rPr lang="en-GB" sz="2800" dirty="0" smtClean="0"/>
              <a:t>Information on complaints and complements</a:t>
            </a:r>
          </a:p>
          <a:p>
            <a:r>
              <a:rPr lang="en-GB" sz="2800" dirty="0" smtClean="0"/>
              <a:t>Feed back from patients and colleagues</a:t>
            </a:r>
          </a:p>
          <a:p>
            <a:r>
              <a:rPr lang="en-GB" sz="2800" dirty="0" smtClean="0"/>
              <a:t>Evidence of continuing improvements in professional work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279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Revalidation</a:t>
            </a:r>
            <a:r>
              <a:rPr lang="en-GB" dirty="0" smtClean="0"/>
              <a:t>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Regular appraisals with no concerns raised will confirm continued fitness to practice</a:t>
            </a:r>
          </a:p>
          <a:p>
            <a:r>
              <a:rPr lang="en-GB" dirty="0" smtClean="0"/>
              <a:t>Concerns identified during appraisals could lead to a period of remediation to remedy those concerns and revalidation is deferred</a:t>
            </a:r>
          </a:p>
          <a:p>
            <a:r>
              <a:rPr lang="en-GB" dirty="0" smtClean="0"/>
              <a:t>Serious concerns will lead to a reference to the GMC fitness to practice procedures and the possible loss of license</a:t>
            </a:r>
          </a:p>
          <a:p>
            <a:r>
              <a:rPr lang="en-GB" dirty="0" smtClean="0"/>
              <a:t>Deferral will also occur when incomplete information is provided to the appraiser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38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Patient Empowerment and involvement and Revalidation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To date empowerment and the role of patients  &amp; public involvement is LIMITED </a:t>
            </a:r>
          </a:p>
          <a:p>
            <a:r>
              <a:rPr lang="en-GB" sz="2800" dirty="0" smtClean="0"/>
              <a:t>Patient Feedback only once every 5 years –a token contribution</a:t>
            </a:r>
          </a:p>
          <a:p>
            <a:r>
              <a:rPr lang="en-GB" sz="2800" dirty="0" smtClean="0"/>
              <a:t>Info on complaints only considered if they had lead to a change of practice</a:t>
            </a:r>
          </a:p>
          <a:p>
            <a:r>
              <a:rPr lang="en-GB" sz="2800" dirty="0" smtClean="0"/>
              <a:t>Untoward incidents only discussed if they are serious</a:t>
            </a:r>
          </a:p>
          <a:p>
            <a:r>
              <a:rPr lang="en-GB" sz="2800" dirty="0" smtClean="0"/>
              <a:t>Still no revalidation quality assurance processes (with patient involvement)</a:t>
            </a:r>
          </a:p>
          <a:p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73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750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Potential areas of patient &amp; public involvement in revalidation in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en-GB" sz="5400" dirty="0" smtClean="0"/>
              <a:t>Appraisal Processes</a:t>
            </a:r>
          </a:p>
          <a:p>
            <a:r>
              <a:rPr lang="en-GB" sz="5400" dirty="0" smtClean="0"/>
              <a:t>Responding to Concerns</a:t>
            </a:r>
          </a:p>
          <a:p>
            <a:r>
              <a:rPr lang="en-GB" sz="5400" dirty="0" smtClean="0"/>
              <a:t>Areas of Governance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7862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Appraisal</a:t>
            </a:r>
            <a:r>
              <a:rPr lang="en-GB" dirty="0" smtClean="0"/>
              <a:t> – Potential Patient /Public Involvement in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Increase the number of patient feedback sessions in the 5 year cycle say at least twice</a:t>
            </a:r>
          </a:p>
          <a:p>
            <a:r>
              <a:rPr lang="en-GB" dirty="0" smtClean="0"/>
              <a:t>Introduce innovative and varied methods of collecting patient feedback e.g. use of I Pads, hand held devices, touch screens etc.</a:t>
            </a:r>
          </a:p>
          <a:p>
            <a:r>
              <a:rPr lang="en-GB" dirty="0" smtClean="0"/>
              <a:t>Involve lay representatives in the selection of, training and the QA of appraisers</a:t>
            </a:r>
          </a:p>
          <a:p>
            <a:r>
              <a:rPr lang="en-GB" dirty="0" smtClean="0"/>
              <a:t>Involve lay reps in rigorous checks on how feedback tools are validated and applied</a:t>
            </a:r>
          </a:p>
          <a:p>
            <a:r>
              <a:rPr lang="en-GB" dirty="0" smtClean="0"/>
              <a:t>Ensure that the patient feedback process are fully accessible covering hard to reach patients and  reflects the doctors patient population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65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266</TotalTime>
  <Words>739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REVALIDATION OF DOCTORS – EMPOWERING PATIENTS   </vt:lpstr>
      <vt:lpstr>Revalidation – Background</vt:lpstr>
      <vt:lpstr>Revalidation - Processes</vt:lpstr>
      <vt:lpstr>Revalidation – Appraisal Interviews</vt:lpstr>
      <vt:lpstr>Revalidation information needed for Appraisal</vt:lpstr>
      <vt:lpstr>Revalidation Outcomes</vt:lpstr>
      <vt:lpstr>Patient Empowerment and involvement and Revalidation</vt:lpstr>
      <vt:lpstr>Potential areas of patient &amp; public involvement in revalidation in the future</vt:lpstr>
      <vt:lpstr>Appraisal – Potential Patient /Public Involvement in the future</vt:lpstr>
      <vt:lpstr>Responding to Concerns – Potential Patient /Public Involvement in the future</vt:lpstr>
      <vt:lpstr>Governance – Potential Patient /Public Involvement in the future</vt:lpstr>
      <vt:lpstr>Where to get 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REVALIDATION OF DOCTORS – EMPOWERING PATIENTS</dc:title>
  <dc:creator>Sol</dc:creator>
  <cp:lastModifiedBy>Pauline Healy</cp:lastModifiedBy>
  <cp:revision>25</cp:revision>
  <dcterms:created xsi:type="dcterms:W3CDTF">2013-11-21T13:09:37Z</dcterms:created>
  <dcterms:modified xsi:type="dcterms:W3CDTF">2013-11-29T10:52:43Z</dcterms:modified>
</cp:coreProperties>
</file>