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70" r:id="rId4"/>
    <p:sldId id="284" r:id="rId5"/>
    <p:sldId id="283" r:id="rId6"/>
    <p:sldId id="271" r:id="rId7"/>
    <p:sldId id="257" r:id="rId8"/>
    <p:sldId id="259" r:id="rId9"/>
    <p:sldId id="258" r:id="rId10"/>
    <p:sldId id="267" r:id="rId11"/>
    <p:sldId id="280" r:id="rId12"/>
    <p:sldId id="282" r:id="rId13"/>
  </p:sldIdLst>
  <p:sldSz cx="9144000" cy="6858000" type="screen4x3"/>
  <p:notesSz cx="6858000" cy="10052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.Fisher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9" autoAdjust="0"/>
  </p:normalViewPr>
  <p:slideViewPr>
    <p:cSldViewPr>
      <p:cViewPr>
        <p:scale>
          <a:sx n="80" d="100"/>
          <a:sy n="80" d="100"/>
        </p:scale>
        <p:origin x="-2384" y="-5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62768-D897-488E-AF8E-313899D28B0C}" type="datetimeFigureOut">
              <a:rPr lang="en-GB" smtClean="0"/>
              <a:pPr/>
              <a:t>30/11/2013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5022850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4724"/>
            <a:ext cx="5486400" cy="45234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47703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47703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CB51D-5BF1-4B4F-84B1-A990FF0143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11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B51D-5BF1-4B4F-84B1-A990FF014354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B51D-5BF1-4B4F-84B1-A990FF014354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58DB-46AF-4A70-B69D-7779077A1B1D}" type="datetimeFigureOut">
              <a:rPr lang="en-GB" smtClean="0"/>
              <a:pPr/>
              <a:t>30/11/2013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C8E-4306-4B42-ACED-EC2A66383D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58DB-46AF-4A70-B69D-7779077A1B1D}" type="datetimeFigureOut">
              <a:rPr lang="en-GB" smtClean="0"/>
              <a:pPr/>
              <a:t>30/11/2013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C8E-4306-4B42-ACED-EC2A66383D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58DB-46AF-4A70-B69D-7779077A1B1D}" type="datetimeFigureOut">
              <a:rPr lang="en-GB" smtClean="0"/>
              <a:pPr/>
              <a:t>30/11/2013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C8E-4306-4B42-ACED-EC2A66383D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58DB-46AF-4A70-B69D-7779077A1B1D}" type="datetimeFigureOut">
              <a:rPr lang="en-GB" smtClean="0"/>
              <a:pPr/>
              <a:t>30/11/2013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C8E-4306-4B42-ACED-EC2A66383D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58DB-46AF-4A70-B69D-7779077A1B1D}" type="datetimeFigureOut">
              <a:rPr lang="en-GB" smtClean="0"/>
              <a:pPr/>
              <a:t>30/11/2013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C8E-4306-4B42-ACED-EC2A66383D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58DB-46AF-4A70-B69D-7779077A1B1D}" type="datetimeFigureOut">
              <a:rPr lang="en-GB" smtClean="0"/>
              <a:pPr/>
              <a:t>30/11/2013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C8E-4306-4B42-ACED-EC2A66383D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58DB-46AF-4A70-B69D-7779077A1B1D}" type="datetimeFigureOut">
              <a:rPr lang="en-GB" smtClean="0"/>
              <a:pPr/>
              <a:t>30/11/2013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C8E-4306-4B42-ACED-EC2A66383D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58DB-46AF-4A70-B69D-7779077A1B1D}" type="datetimeFigureOut">
              <a:rPr lang="en-GB" smtClean="0"/>
              <a:pPr/>
              <a:t>30/11/2013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C8E-4306-4B42-ACED-EC2A66383D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58DB-46AF-4A70-B69D-7779077A1B1D}" type="datetimeFigureOut">
              <a:rPr lang="en-GB" smtClean="0"/>
              <a:pPr/>
              <a:t>30/11/2013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C8E-4306-4B42-ACED-EC2A66383D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58DB-46AF-4A70-B69D-7779077A1B1D}" type="datetimeFigureOut">
              <a:rPr lang="en-GB" smtClean="0"/>
              <a:pPr/>
              <a:t>30/11/2013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C8E-4306-4B42-ACED-EC2A66383D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58DB-46AF-4A70-B69D-7779077A1B1D}" type="datetimeFigureOut">
              <a:rPr lang="en-GB" smtClean="0"/>
              <a:pPr/>
              <a:t>30/11/2013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478C8E-4306-4B42-ACED-EC2A66383DA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5058DB-46AF-4A70-B69D-7779077A1B1D}" type="datetimeFigureOut">
              <a:rPr lang="en-GB" smtClean="0"/>
              <a:pPr/>
              <a:t>30/11/2013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478C8E-4306-4B42-ACED-EC2A66383DAD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800" dirty="0" smtClean="0"/>
              <a:t> 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>
                <a:solidFill>
                  <a:srgbClr val="FFFF00"/>
                </a:solidFill>
              </a:rPr>
              <a:t> HEALTHWATCH AND PUBLIC INVOLVEMENT ASSOCIATION</a:t>
            </a:r>
            <a:r>
              <a:rPr lang="en-GB" sz="4400" dirty="0" smtClean="0">
                <a:solidFill>
                  <a:srgbClr val="FFFF00"/>
                </a:solidFill>
              </a:rPr>
              <a:t> 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>
                <a:solidFill>
                  <a:srgbClr val="FFFF00"/>
                </a:solidFill>
              </a:rPr>
              <a:t/>
            </a:r>
            <a:br>
              <a:rPr lang="en-GB" sz="4800" dirty="0" smtClean="0">
                <a:solidFill>
                  <a:srgbClr val="FFFF00"/>
                </a:solidFill>
              </a:rPr>
            </a:br>
            <a:r>
              <a:rPr lang="en-GB" sz="4800" dirty="0" smtClean="0">
                <a:solidFill>
                  <a:srgbClr val="FFFF00"/>
                </a:solidFill>
              </a:rPr>
              <a:t>Thursday, November 28</a:t>
            </a:r>
            <a:r>
              <a:rPr lang="en-GB" sz="4800" baseline="30000" dirty="0" smtClean="0">
                <a:solidFill>
                  <a:srgbClr val="FFFF00"/>
                </a:solidFill>
              </a:rPr>
              <a:t>th</a:t>
            </a:r>
            <a:r>
              <a:rPr lang="en-GB" sz="4800" dirty="0" smtClean="0">
                <a:solidFill>
                  <a:srgbClr val="FFFF00"/>
                </a:solidFill>
              </a:rPr>
              <a:t>, 2013</a:t>
            </a:r>
            <a:endParaRPr lang="en-GB" sz="53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982960"/>
          </a:xfrm>
        </p:spPr>
        <p:txBody>
          <a:bodyPr>
            <a:noAutofit/>
          </a:bodyPr>
          <a:lstStyle/>
          <a:p>
            <a:r>
              <a:rPr lang="en-GB" sz="4800" b="1" dirty="0" smtClean="0"/>
              <a:t>Malcolm Alexander</a:t>
            </a:r>
          </a:p>
          <a:p>
            <a:r>
              <a:rPr lang="en-GB" sz="6600" b="1" dirty="0" smtClean="0"/>
              <a:t>HAPIA</a:t>
            </a:r>
            <a:r>
              <a:rPr lang="en-GB" sz="4800" b="1" dirty="0" smtClean="0">
                <a:solidFill>
                  <a:schemeClr val="tx1"/>
                </a:solidFill>
              </a:rPr>
              <a:t> </a:t>
            </a:r>
            <a:endParaRPr lang="en-GB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          </a:t>
            </a:r>
            <a:r>
              <a:rPr lang="en-GB" sz="5400" b="1" dirty="0" smtClean="0">
                <a:solidFill>
                  <a:schemeClr val="tx1"/>
                </a:solidFill>
              </a:rPr>
              <a:t>WHAT IS GOING ON? 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835" y="1773238"/>
            <a:ext cx="651433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</a:t>
            </a:r>
            <a:r>
              <a:rPr lang="en-GB" sz="3600" b="1" dirty="0" smtClean="0">
                <a:solidFill>
                  <a:schemeClr val="tx1"/>
                </a:solidFill>
              </a:rPr>
              <a:t>IT’S YOUR HEALTH SERVICE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182" y="1935163"/>
            <a:ext cx="319163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</a:t>
            </a:r>
            <a:r>
              <a:rPr lang="en-GB" b="1" dirty="0" smtClean="0">
                <a:solidFill>
                  <a:schemeClr val="tx1"/>
                </a:solidFill>
              </a:rPr>
              <a:t> CONTACT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GB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MALCOLM ALEXANDER</a:t>
            </a:r>
          </a:p>
          <a:p>
            <a:pPr>
              <a:buNone/>
            </a:pPr>
            <a:endParaRPr lang="en-GB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GB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HAPIA2013@AOL.COM</a:t>
            </a:r>
          </a:p>
          <a:p>
            <a:endParaRPr lang="en-GB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GB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WWW.NALM2010.ORG.UK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370386"/>
          </a:xfrm>
        </p:spPr>
        <p:txBody>
          <a:bodyPr>
            <a:normAutofit fontScale="90000"/>
          </a:bodyPr>
          <a:lstStyle/>
          <a:p>
            <a:pPr lvl="0"/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GB" sz="2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1300" dirty="0"/>
              <a:t/>
            </a:r>
            <a:br>
              <a:rPr lang="en-GB" sz="13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3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 </a:t>
            </a:r>
          </a:p>
          <a:p>
            <a:pPr marL="0" lvl="1" indent="0">
              <a:buNone/>
            </a:pPr>
            <a:endParaRPr lang="en-GB" sz="1300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1484784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+mj-lt"/>
                <a:ea typeface="Segoe UI" pitchFamily="34" charset="0"/>
                <a:cs typeface="Segoe UI" pitchFamily="34" charset="0"/>
              </a:rPr>
              <a:t>Malcolm Alexander – was Chair of NALM – </a:t>
            </a:r>
          </a:p>
          <a:p>
            <a:r>
              <a:rPr lang="en-GB" sz="2400" b="1" dirty="0" smtClean="0">
                <a:latin typeface="+mj-lt"/>
                <a:ea typeface="Segoe UI" pitchFamily="34" charset="0"/>
                <a:cs typeface="Segoe UI" pitchFamily="34" charset="0"/>
              </a:rPr>
              <a:t>National Association of LINks Members, </a:t>
            </a:r>
          </a:p>
          <a:p>
            <a:endParaRPr lang="en-GB" sz="2400" b="1" dirty="0" smtClean="0">
              <a:latin typeface="+mj-lt"/>
              <a:ea typeface="Segoe UI" pitchFamily="34" charset="0"/>
              <a:cs typeface="Segoe UI" pitchFamily="34" charset="0"/>
            </a:endParaRPr>
          </a:p>
          <a:p>
            <a:r>
              <a:rPr lang="en-GB" sz="2400" b="1" dirty="0" smtClean="0">
                <a:latin typeface="+mj-lt"/>
                <a:ea typeface="Segoe UI" pitchFamily="34" charset="0"/>
                <a:cs typeface="Segoe UI" pitchFamily="34" charset="0"/>
              </a:rPr>
              <a:t>Board Member, Hackney Healthwatch</a:t>
            </a:r>
          </a:p>
          <a:p>
            <a:endParaRPr lang="en-GB" sz="2400" b="1" dirty="0" smtClean="0">
              <a:latin typeface="+mj-lt"/>
              <a:ea typeface="Segoe UI" pitchFamily="34" charset="0"/>
              <a:cs typeface="Segoe UI" pitchFamily="34" charset="0"/>
            </a:endParaRPr>
          </a:p>
          <a:p>
            <a:r>
              <a:rPr lang="en-GB" sz="2400" b="1" dirty="0" smtClean="0">
                <a:latin typeface="+mj-lt"/>
                <a:ea typeface="Segoe UI" pitchFamily="34" charset="0"/>
                <a:cs typeface="Segoe UI" pitchFamily="34" charset="0"/>
              </a:rPr>
              <a:t>Vice Chair, ‘Action against Medical Accidents’ </a:t>
            </a:r>
          </a:p>
          <a:p>
            <a:endParaRPr lang="en-GB" sz="2400" b="1" dirty="0" smtClean="0">
              <a:latin typeface="+mj-lt"/>
              <a:ea typeface="Segoe UI" pitchFamily="34" charset="0"/>
              <a:cs typeface="Segoe UI" pitchFamily="34" charset="0"/>
            </a:endParaRPr>
          </a:p>
          <a:p>
            <a:r>
              <a:rPr lang="en-GB" sz="2400" b="1" dirty="0" smtClean="0">
                <a:latin typeface="+mj-lt"/>
                <a:ea typeface="Segoe UI" pitchFamily="34" charset="0"/>
                <a:cs typeface="Segoe UI" pitchFamily="34" charset="0"/>
              </a:rPr>
              <a:t>Chair, ‘Patients Forum for the London Ambulance Service’ </a:t>
            </a:r>
          </a:p>
          <a:p>
            <a:endParaRPr lang="en-GB" sz="2400" b="1" dirty="0" smtClean="0">
              <a:latin typeface="+mj-lt"/>
              <a:ea typeface="Segoe UI" pitchFamily="34" charset="0"/>
              <a:cs typeface="Segoe UI" pitchFamily="34" charset="0"/>
            </a:endParaRPr>
          </a:p>
          <a:p>
            <a:r>
              <a:rPr lang="en-GB" sz="2400" b="1" dirty="0" smtClean="0">
                <a:latin typeface="+mj-lt"/>
                <a:ea typeface="Segoe UI" pitchFamily="34" charset="0"/>
                <a:cs typeface="Segoe UI" pitchFamily="34" charset="0"/>
              </a:rPr>
              <a:t>Was member of the ‘DH Healthwatch Programme Board’ </a:t>
            </a:r>
          </a:p>
          <a:p>
            <a:endParaRPr lang="en-GB" sz="2400" b="1" dirty="0" smtClean="0">
              <a:latin typeface="+mj-lt"/>
              <a:ea typeface="Segoe UI" pitchFamily="34" charset="0"/>
              <a:cs typeface="Segoe UI" pitchFamily="34" charset="0"/>
            </a:endParaRPr>
          </a:p>
          <a:p>
            <a:r>
              <a:rPr lang="en-GB" sz="2400" b="1" dirty="0" smtClean="0">
                <a:latin typeface="+mj-lt"/>
                <a:ea typeface="Segoe UI" pitchFamily="34" charset="0"/>
                <a:cs typeface="Segoe UI" pitchFamily="34" charset="0"/>
              </a:rPr>
              <a:t>Former Lecturer in ‘Patient and Public Involvement in Health and Social Care.’ </a:t>
            </a:r>
          </a:p>
          <a:p>
            <a:endParaRPr lang="en-GB" sz="2800" b="1" dirty="0" smtClean="0"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</a:t>
            </a:r>
            <a:r>
              <a:rPr lang="en-GB" dirty="0" smtClean="0">
                <a:solidFill>
                  <a:schemeClr val="tx1"/>
                </a:solidFill>
              </a:rPr>
              <a:t>TODAY’S OBJECTIVES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b="1" dirty="0" smtClean="0">
              <a:latin typeface="+mj-lt"/>
            </a:endParaRPr>
          </a:p>
          <a:p>
            <a:pPr lvl="0"/>
            <a:r>
              <a:rPr lang="en-GB" sz="2000" b="1" dirty="0" smtClean="0">
                <a:latin typeface="+mj-lt"/>
              </a:rPr>
              <a:t>PROMOTING AND RELEASING THE POWER OF COMMUNITIES TO INFLUENCE THE NHS AND SOCIAL CARE</a:t>
            </a:r>
          </a:p>
          <a:p>
            <a:pPr lvl="0"/>
            <a:endParaRPr lang="en-GB" sz="2000" b="1" dirty="0" smtClean="0">
              <a:latin typeface="+mj-lt"/>
            </a:endParaRPr>
          </a:p>
          <a:p>
            <a:pPr lvl="0"/>
            <a:r>
              <a:rPr lang="en-GB" sz="2000" b="1" dirty="0" smtClean="0">
                <a:latin typeface="+mj-lt"/>
              </a:rPr>
              <a:t>BUILDING LOCAL HEALTHWATCH INTO ORGANISATIONS THAT HOLD THE SECTOR TO ACCOUNT</a:t>
            </a:r>
          </a:p>
          <a:p>
            <a:pPr lvl="0"/>
            <a:endParaRPr lang="en-GB" sz="2000" b="1" dirty="0" smtClean="0">
              <a:latin typeface="+mj-lt"/>
            </a:endParaRPr>
          </a:p>
          <a:p>
            <a:pPr lvl="0"/>
            <a:r>
              <a:rPr lang="en-GB" sz="2000" b="1" dirty="0" smtClean="0">
                <a:latin typeface="+mj-lt"/>
              </a:rPr>
              <a:t>IDEAS AND CHALLENGES TO THE PUBLIC  INVOLVEMENT SYSTEM</a:t>
            </a:r>
          </a:p>
          <a:p>
            <a:pPr lvl="0"/>
            <a:endParaRPr lang="en-GB" sz="2000" b="1" dirty="0" smtClean="0">
              <a:latin typeface="+mj-lt"/>
            </a:endParaRPr>
          </a:p>
          <a:p>
            <a:pPr lvl="0"/>
            <a:r>
              <a:rPr lang="en-GB" sz="2000" b="1" dirty="0" smtClean="0">
                <a:latin typeface="+mj-lt"/>
              </a:rPr>
              <a:t>LOBBYING TO CREATE A STRONGER MORE EFFECTIVE LOCAL SYSTEM OF MONITORING AND INFLUENCE</a:t>
            </a:r>
          </a:p>
          <a:p>
            <a:pPr lvl="0"/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r>
              <a:rPr lang="en-GB" dirty="0" smtClean="0">
                <a:solidFill>
                  <a:schemeClr val="tx1"/>
                </a:solidFill>
              </a:rPr>
              <a:t>THE ROLE OF HEALTHWATCH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alcom Alexandra\Pictures\My Scans\integrated medicine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992888" cy="4608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0"/>
          </a:xfrm>
        </p:spPr>
        <p:txBody>
          <a:bodyPr>
            <a:noAutofit/>
          </a:bodyPr>
          <a:lstStyle/>
          <a:p>
            <a:pPr lvl="0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PROMOTING AND RELEASING THE POWER OF COMMUNITIES TO INFLUENCE THE NHS AND SOCIAL CARE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>
                <a:latin typeface="+mj-lt"/>
              </a:rPr>
              <a:t>Ending the cycle of building and destroying public involvement organisations – CHC, Patients’ Forum, LINks and now Healthwatch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Enabling the Healthwatch to be owned by local people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Empowering users and carers to have real clout to improve services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Elections to Healthwatch England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lvl="0"/>
            <a:r>
              <a:rPr lang="en-GB" sz="4000" b="1" dirty="0" smtClean="0"/>
              <a:t>    </a:t>
            </a:r>
            <a:r>
              <a:rPr lang="en-GB" sz="2700" b="1" dirty="0" smtClean="0">
                <a:solidFill>
                  <a:schemeClr val="tx1"/>
                </a:solidFill>
              </a:rPr>
              <a:t>BUILDING LOCAL HEALTHWATCH INTO ORGANISATIONS THAT HOLD THE SECTOR TO ACCOUNT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sz="2400" dirty="0" smtClean="0">
                <a:latin typeface="+mj-lt"/>
              </a:rPr>
              <a:t>Representative members from local communities, e.g. Elections from user groups and </a:t>
            </a:r>
            <a:r>
              <a:rPr lang="en-GB" sz="2400" dirty="0" err="1" smtClean="0">
                <a:latin typeface="+mj-lt"/>
              </a:rPr>
              <a:t>vol</a:t>
            </a:r>
            <a:r>
              <a:rPr lang="en-GB" sz="2400" dirty="0" smtClean="0">
                <a:latin typeface="+mj-lt"/>
              </a:rPr>
              <a:t> sector</a:t>
            </a:r>
          </a:p>
          <a:p>
            <a:pPr>
              <a:spcAft>
                <a:spcPts val="600"/>
              </a:spcAft>
            </a:pPr>
            <a:r>
              <a:rPr lang="en-GB" sz="2400" dirty="0" smtClean="0">
                <a:latin typeface="+mj-lt"/>
              </a:rPr>
              <a:t> Effective monitoring systems for all local health and social care services</a:t>
            </a:r>
          </a:p>
          <a:p>
            <a:pPr>
              <a:spcAft>
                <a:spcPts val="600"/>
              </a:spcAft>
            </a:pPr>
            <a:r>
              <a:rPr lang="en-GB" sz="2400" dirty="0" smtClean="0">
                <a:latin typeface="+mj-lt"/>
              </a:rPr>
              <a:t>Enhanced powers for LHW to formally object to Health and Wellbeing Boards and CCGs when they believe services are unsafe, inadequate or poor quality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800200"/>
          </a:xfrm>
        </p:spPr>
        <p:txBody>
          <a:bodyPr>
            <a:normAutofit/>
          </a:bodyPr>
          <a:lstStyle/>
          <a:p>
            <a:pPr lvl="0"/>
            <a:r>
              <a:rPr lang="en-GB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    </a:t>
            </a:r>
            <a:r>
              <a:rPr lang="en-GB" sz="2400" b="1" dirty="0" smtClean="0">
                <a:solidFill>
                  <a:schemeClr val="tx1"/>
                </a:solidFill>
              </a:rPr>
              <a:t>IDEAS AND CHALLENGES TO THE PUBLIC  INVOLVEMENT SYSTEM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b="1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+mj-lt"/>
                <a:ea typeface="Segoe UI" pitchFamily="34" charset="0"/>
                <a:cs typeface="Segoe UI" pitchFamily="34" charset="0"/>
              </a:rPr>
              <a:t>One stop shops for Local Healthwatch – move them to the high road where the public can see them – centres for monitoring care, receiving intelligence from the public, handling complaints and advising the public about what to do next in a crisis.</a:t>
            </a:r>
          </a:p>
          <a:p>
            <a:endParaRPr lang="en-GB" sz="2400" dirty="0" smtClean="0">
              <a:latin typeface="+mj-lt"/>
              <a:ea typeface="Segoe UI" pitchFamily="34" charset="0"/>
              <a:cs typeface="Segoe UI" pitchFamily="34" charset="0"/>
            </a:endParaRPr>
          </a:p>
          <a:p>
            <a:r>
              <a:rPr lang="en-GB" sz="2400" dirty="0" smtClean="0">
                <a:latin typeface="+mj-lt"/>
                <a:ea typeface="Segoe UI" pitchFamily="34" charset="0"/>
                <a:cs typeface="Segoe UI" pitchFamily="34" charset="0"/>
              </a:rPr>
              <a:t>Widespread publicity about the role of local Healthwatch and how to access its services</a:t>
            </a:r>
          </a:p>
          <a:p>
            <a:endParaRPr lang="en-GB" sz="2400" dirty="0" smtClean="0">
              <a:latin typeface="+mj-lt"/>
              <a:ea typeface="Segoe UI" pitchFamily="34" charset="0"/>
              <a:cs typeface="Segoe UI" pitchFamily="34" charset="0"/>
            </a:endParaRPr>
          </a:p>
          <a:p>
            <a:r>
              <a:rPr lang="en-GB" sz="2400" dirty="0" smtClean="0">
                <a:latin typeface="+mj-lt"/>
                <a:ea typeface="Segoe UI" pitchFamily="34" charset="0"/>
                <a:cs typeface="Segoe UI" pitchFamily="34" charset="0"/>
              </a:rPr>
              <a:t>Accountability mechanism requiring CCGs and local authorities to public respond to local Healthwatch recommendations on services quality, access to services and safety. </a:t>
            </a:r>
          </a:p>
          <a:p>
            <a:pPr>
              <a:buNone/>
            </a:pPr>
            <a:endParaRPr lang="en-GB" sz="2400" dirty="0" smtClean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5301208"/>
            <a:ext cx="8820472" cy="117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lang="en-GB" sz="20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440160"/>
          </a:xfrm>
        </p:spPr>
        <p:txBody>
          <a:bodyPr>
            <a:noAutofit/>
          </a:bodyPr>
          <a:lstStyle/>
          <a:p>
            <a:pPr lvl="0"/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>   </a:t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>   </a:t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b="1" dirty="0" smtClean="0">
                <a:latin typeface="Constantia" pitchFamily="18" charset="0"/>
              </a:rPr>
              <a:t/>
            </a:r>
            <a:br>
              <a:rPr lang="en-GB" sz="3600" b="1" dirty="0" smtClean="0">
                <a:latin typeface="Constantia" pitchFamily="18" charset="0"/>
              </a:rPr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US" sz="3600" b="1" dirty="0" smtClean="0"/>
              <a:t>              </a:t>
            </a:r>
            <a:r>
              <a:rPr lang="en-GB" sz="2400" b="1" dirty="0" smtClean="0">
                <a:solidFill>
                  <a:schemeClr val="tx1"/>
                </a:solidFill>
              </a:rPr>
              <a:t>LOBBYING TO CREATE A STRONGER MORE EFFECTIVE LOCAL SYSTEMS OF MONITORING AND INFLUENCE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496944" cy="432048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Local Healthwatch should be independent of local authorities influence and funding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Influence over commissioning priorities of CCGs/local authorities</a:t>
            </a:r>
          </a:p>
          <a:p>
            <a:pPr lvl="0"/>
            <a:endParaRPr lang="en-US" sz="2400" dirty="0" smtClean="0">
              <a:latin typeface="+mj-lt"/>
            </a:endParaRPr>
          </a:p>
          <a:p>
            <a:pPr lvl="0"/>
            <a:r>
              <a:rPr lang="en-US" sz="2400" dirty="0" smtClean="0">
                <a:latin typeface="+mj-lt"/>
              </a:rPr>
              <a:t>Right of access to all CCG and local authority commissioning documents and influence throughout commissioning cycle</a:t>
            </a:r>
          </a:p>
          <a:p>
            <a:pPr lvl="0"/>
            <a:endParaRPr lang="en-US" sz="2400" dirty="0" smtClean="0">
              <a:latin typeface="+mj-lt"/>
            </a:endParaRPr>
          </a:p>
          <a:p>
            <a:pPr lvl="0"/>
            <a:r>
              <a:rPr lang="en-US" sz="2400" dirty="0" smtClean="0">
                <a:latin typeface="+mj-lt"/>
              </a:rPr>
              <a:t>Access to comprehensive data about all complaints, serious incidents, and actions to reduce harm and improve care</a:t>
            </a:r>
          </a:p>
          <a:p>
            <a:pPr lvl="0"/>
            <a:endParaRPr lang="en-US" sz="2800" dirty="0" smtClean="0">
              <a:latin typeface="+mj-lt"/>
            </a:endParaRPr>
          </a:p>
          <a:p>
            <a:pPr lvl="0"/>
            <a:endParaRPr lang="en-GB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/>
          </a:bodyPr>
          <a:lstStyle/>
          <a:p>
            <a:r>
              <a:rPr lang="en-GB" b="1" dirty="0" smtClean="0"/>
              <a:t>               </a:t>
            </a:r>
            <a:r>
              <a:rPr lang="en-GB" sz="4000" b="1" dirty="0" smtClean="0">
                <a:solidFill>
                  <a:schemeClr val="tx1"/>
                </a:solidFill>
              </a:rPr>
              <a:t>CASUALTY WATCH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870" y="1844674"/>
            <a:ext cx="3136485" cy="460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1314</TotalTime>
  <Words>398</Words>
  <Application>Microsoft Macintosh PowerPoint</Application>
  <PresentationFormat>On-screen Show (4:3)</PresentationFormat>
  <Paragraphs>67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                           HEALTHWATCH AND PUBLIC INVOLVEMENT ASSOCIATION    Thursday, November 28th, 2013</vt:lpstr>
      <vt:lpstr>                           </vt:lpstr>
      <vt:lpstr>        TODAY’S OBJECTIVES</vt:lpstr>
      <vt:lpstr>  THE ROLE OF HEALTHWATCH</vt:lpstr>
      <vt:lpstr>                    PROMOTING AND RELEASING THE POWER OF COMMUNITIES TO INFLUENCE THE NHS AND SOCIAL CARE </vt:lpstr>
      <vt:lpstr>    BUILDING LOCAL HEALTHWATCH INTO ORGANISATIONS THAT HOLD THE SECTOR TO ACCOUNT </vt:lpstr>
      <vt:lpstr>       IDEAS AND CHALLENGES TO THE PUBLIC  INVOLVEMENT SYSTEM </vt:lpstr>
      <vt:lpstr>                                        LOBBYING TO CREATE A STRONGER MORE EFFECTIVE LOCAL SYSTEMS OF MONITORING AND INFLUENCE </vt:lpstr>
      <vt:lpstr>               CASUALTY WATCH</vt:lpstr>
      <vt:lpstr>              WHAT IS GOING ON? </vt:lpstr>
      <vt:lpstr>          IT’S YOUR HEALTH SERVICE</vt:lpstr>
      <vt:lpstr>                 CONTACT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REVALIDATION –  WHAT IS NEEDED NEXT FROM A PATIENTS POINT OF VIEW?</dc:title>
  <dc:creator>S.Fisher</dc:creator>
  <cp:lastModifiedBy>Pauline Healy</cp:lastModifiedBy>
  <cp:revision>129</cp:revision>
  <dcterms:created xsi:type="dcterms:W3CDTF">2012-10-18T16:22:14Z</dcterms:created>
  <dcterms:modified xsi:type="dcterms:W3CDTF">2013-11-30T09:45:14Z</dcterms:modified>
</cp:coreProperties>
</file>