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0" r:id="rId3"/>
    <p:sldId id="270" r:id="rId4"/>
    <p:sldId id="284" r:id="rId5"/>
    <p:sldId id="283" r:id="rId6"/>
    <p:sldId id="271" r:id="rId7"/>
    <p:sldId id="257" r:id="rId8"/>
    <p:sldId id="259" r:id="rId9"/>
    <p:sldId id="258" r:id="rId10"/>
    <p:sldId id="267" r:id="rId11"/>
    <p:sldId id="280" r:id="rId12"/>
    <p:sldId id="282" r:id="rId13"/>
  </p:sldIdLst>
  <p:sldSz cx="9144000" cy="6858000" type="screen4x3"/>
  <p:notesSz cx="6858000" cy="10052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isher"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59" autoAdjust="0"/>
  </p:normalViewPr>
  <p:slideViewPr>
    <p:cSldViewPr>
      <p:cViewPr>
        <p:scale>
          <a:sx n="80" d="100"/>
          <a:sy n="80" d="100"/>
        </p:scale>
        <p:origin x="-3864" y="-33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260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502603"/>
          </a:xfrm>
          <a:prstGeom prst="rect">
            <a:avLst/>
          </a:prstGeom>
        </p:spPr>
        <p:txBody>
          <a:bodyPr vert="horz" lIns="91440" tIns="45720" rIns="91440" bIns="45720" rtlCol="0"/>
          <a:lstStyle>
            <a:lvl1pPr algn="r">
              <a:defRPr sz="1200"/>
            </a:lvl1pPr>
          </a:lstStyle>
          <a:p>
            <a:fld id="{4D562768-D897-488E-AF8E-313899D28B0C}" type="datetimeFigureOut">
              <a:rPr lang="en-GB" smtClean="0"/>
              <a:pPr/>
              <a:t>26/11/15</a:t>
            </a:fld>
            <a:endParaRPr lang="en-GB" dirty="0"/>
          </a:p>
        </p:txBody>
      </p:sp>
      <p:sp>
        <p:nvSpPr>
          <p:cNvPr id="4" name="Slide Image Placeholder 3"/>
          <p:cNvSpPr>
            <a:spLocks noGrp="1" noRot="1" noChangeAspect="1"/>
          </p:cNvSpPr>
          <p:nvPr>
            <p:ph type="sldImg" idx="2"/>
          </p:nvPr>
        </p:nvSpPr>
        <p:spPr>
          <a:xfrm>
            <a:off x="917575" y="754063"/>
            <a:ext cx="5022850" cy="37687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74724"/>
            <a:ext cx="5486400" cy="452342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47703"/>
            <a:ext cx="2971800" cy="50260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547703"/>
            <a:ext cx="2971800" cy="502603"/>
          </a:xfrm>
          <a:prstGeom prst="rect">
            <a:avLst/>
          </a:prstGeom>
        </p:spPr>
        <p:txBody>
          <a:bodyPr vert="horz" lIns="91440" tIns="45720" rIns="91440" bIns="45720" rtlCol="0" anchor="b"/>
          <a:lstStyle>
            <a:lvl1pPr algn="r">
              <a:defRPr sz="1200"/>
            </a:lvl1pPr>
          </a:lstStyle>
          <a:p>
            <a:fld id="{BBFCB51D-5BF1-4B4F-84B1-A990FF014354}" type="slidenum">
              <a:rPr lang="en-GB" smtClean="0"/>
              <a:pPr/>
              <a:t>‹#›</a:t>
            </a:fld>
            <a:endParaRPr lang="en-GB" dirty="0"/>
          </a:p>
        </p:txBody>
      </p:sp>
    </p:spTree>
    <p:extLst>
      <p:ext uri="{BB962C8B-B14F-4D97-AF65-F5344CB8AC3E}">
        <p14:creationId xmlns:p14="http://schemas.microsoft.com/office/powerpoint/2010/main" val="1197114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BFCB51D-5BF1-4B4F-84B1-A990FF014354}" type="slidenum">
              <a:rPr lang="en-GB" smtClean="0"/>
              <a:pPr/>
              <a:t>7</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BFCB51D-5BF1-4B4F-84B1-A990FF014354}" type="slidenum">
              <a:rPr lang="en-GB" smtClean="0"/>
              <a:pPr/>
              <a:t>12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478C8E-4306-4B42-ACED-EC2A66383DA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5058DB-46AF-4A70-B69D-7779077A1B1D}" type="datetimeFigureOut">
              <a:rPr lang="en-GB" smtClean="0"/>
              <a:pPr/>
              <a:t>26/11/15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D4478C8E-4306-4B42-ACED-EC2A66383DAD}"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65058DB-46AF-4A70-B69D-7779077A1B1D}" type="datetimeFigureOut">
              <a:rPr lang="en-GB" smtClean="0"/>
              <a:pPr/>
              <a:t>26/11/15</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478C8E-4306-4B42-ACED-EC2A66383DAD}"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4020478"/>
          </a:xfrm>
        </p:spPr>
        <p:txBody>
          <a:bodyPr>
            <a:normAutofit fontScale="90000"/>
          </a:bodyPr>
          <a:lstStyle/>
          <a:p>
            <a:pPr algn="ct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400" dirty="0" smtClean="0"/>
              <a:t/>
            </a:r>
            <a:br>
              <a:rPr lang="en-GB" sz="4400" dirty="0" smtClean="0"/>
            </a:br>
            <a:r>
              <a:rPr lang="en-GB" sz="4800" dirty="0" smtClean="0"/>
              <a:t> </a:t>
            </a:r>
            <a:br>
              <a:rPr lang="en-GB" sz="4800" dirty="0" smtClean="0"/>
            </a:br>
            <a:r>
              <a:rPr lang="en-GB" sz="4800" dirty="0" smtClean="0"/>
              <a:t/>
            </a:r>
            <a:br>
              <a:rPr lang="en-GB" sz="4800" dirty="0" smtClean="0"/>
            </a:br>
            <a:r>
              <a:rPr lang="en-GB" sz="4800" dirty="0" smtClean="0">
                <a:solidFill>
                  <a:srgbClr val="FFFF00"/>
                </a:solidFill>
              </a:rPr>
              <a:t> HEALTHWATCH AND PUBLIC INVOLVEMENT ASSOCIATION</a:t>
            </a:r>
            <a:r>
              <a:rPr lang="en-GB" sz="4400" dirty="0" smtClean="0">
                <a:solidFill>
                  <a:srgbClr val="FFFF00"/>
                </a:solidFill>
              </a:rPr>
              <a:t> </a:t>
            </a:r>
            <a:r>
              <a:rPr lang="en-GB" sz="4800" dirty="0" smtClean="0"/>
              <a:t/>
            </a:r>
            <a:br>
              <a:rPr lang="en-GB" sz="4800" dirty="0" smtClean="0"/>
            </a:br>
            <a:r>
              <a:rPr lang="en-GB" sz="4800" dirty="0" smtClean="0">
                <a:solidFill>
                  <a:srgbClr val="FF0000"/>
                </a:solidFill>
              </a:rPr>
              <a:t>ARNSTEIN’S LADDER OF PARTICIPATION</a:t>
            </a:r>
            <a:r>
              <a:rPr lang="en-GB" sz="4800" dirty="0" smtClean="0">
                <a:solidFill>
                  <a:srgbClr val="FFFF00"/>
                </a:solidFill>
              </a:rPr>
              <a:t/>
            </a:r>
            <a:br>
              <a:rPr lang="en-GB" sz="4800" dirty="0" smtClean="0">
                <a:solidFill>
                  <a:srgbClr val="FFFF00"/>
                </a:solidFill>
              </a:rPr>
            </a:br>
            <a:r>
              <a:rPr lang="en-GB" sz="4800" dirty="0" smtClean="0">
                <a:solidFill>
                  <a:srgbClr val="FFFF00"/>
                </a:solidFill>
              </a:rPr>
              <a:t/>
            </a:r>
            <a:br>
              <a:rPr lang="en-GB" sz="4800" dirty="0" smtClean="0">
                <a:solidFill>
                  <a:srgbClr val="FFFF00"/>
                </a:solidFill>
              </a:rPr>
            </a:br>
            <a:r>
              <a:rPr lang="en-GB" sz="4800" dirty="0" smtClean="0">
                <a:solidFill>
                  <a:srgbClr val="FFFF00"/>
                </a:solidFill>
              </a:rPr>
              <a:t>Friday, November 27</a:t>
            </a:r>
            <a:r>
              <a:rPr lang="en-GB" sz="4800" baseline="30000" dirty="0" smtClean="0">
                <a:solidFill>
                  <a:srgbClr val="FFFF00"/>
                </a:solidFill>
              </a:rPr>
              <a:t>th</a:t>
            </a:r>
            <a:r>
              <a:rPr lang="en-GB" sz="4800" dirty="0" smtClean="0">
                <a:solidFill>
                  <a:srgbClr val="FFFF00"/>
                </a:solidFill>
              </a:rPr>
              <a:t>, 2015</a:t>
            </a:r>
            <a:endParaRPr lang="en-GB" sz="5300" dirty="0">
              <a:solidFill>
                <a:srgbClr val="FFFF00"/>
              </a:solidFill>
            </a:endParaRPr>
          </a:p>
        </p:txBody>
      </p:sp>
      <p:sp>
        <p:nvSpPr>
          <p:cNvPr id="3" name="Subtitle 2"/>
          <p:cNvSpPr>
            <a:spLocks noGrp="1"/>
          </p:cNvSpPr>
          <p:nvPr>
            <p:ph type="subTitle" idx="1"/>
          </p:nvPr>
        </p:nvSpPr>
        <p:spPr>
          <a:xfrm>
            <a:off x="1331640" y="4293096"/>
            <a:ext cx="6400800" cy="982960"/>
          </a:xfrm>
        </p:spPr>
        <p:txBody>
          <a:bodyPr>
            <a:noAutofit/>
          </a:bodyPr>
          <a:lstStyle/>
          <a:p>
            <a:endParaRPr lang="en-GB" sz="4800" b="1" dirty="0" smtClean="0">
              <a:latin typeface="Calibri" pitchFamily="34" charset="0"/>
            </a:endParaRPr>
          </a:p>
          <a:p>
            <a:r>
              <a:rPr lang="en-GB" sz="4800" b="1" dirty="0" smtClean="0">
                <a:latin typeface="Calibri" pitchFamily="34" charset="0"/>
              </a:rPr>
              <a:t>Malcolm Alexander</a:t>
            </a:r>
          </a:p>
          <a:p>
            <a:endParaRPr lang="en-GB" sz="4800" b="1"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792088"/>
          </a:xfrm>
        </p:spPr>
        <p:txBody>
          <a:bodyPr>
            <a:normAutofit fontScale="90000"/>
          </a:bodyPr>
          <a:lstStyle/>
          <a:p>
            <a:r>
              <a:rPr lang="en-GB" sz="5400" b="1" dirty="0" smtClean="0"/>
              <a:t/>
            </a:r>
            <a:br>
              <a:rPr lang="en-GB" sz="5400" b="1" dirty="0" smtClean="0"/>
            </a:br>
            <a:r>
              <a:rPr lang="en-GB" sz="5400" b="1" dirty="0" smtClean="0"/>
              <a:t/>
            </a:r>
            <a:br>
              <a:rPr lang="en-GB" sz="5400" b="1" dirty="0" smtClean="0"/>
            </a:br>
            <a:r>
              <a:rPr lang="en-GB" sz="5400" b="1" dirty="0" smtClean="0"/>
              <a:t/>
            </a:r>
            <a:br>
              <a:rPr lang="en-GB" sz="5400" b="1" dirty="0" smtClean="0"/>
            </a:br>
            <a:r>
              <a:rPr lang="en-GB" sz="5400" dirty="0" smtClean="0"/>
              <a:t/>
            </a:r>
            <a:br>
              <a:rPr lang="en-GB" sz="5400" dirty="0" smtClean="0"/>
            </a:br>
            <a:r>
              <a:rPr lang="en-GB" sz="5400" dirty="0" smtClean="0"/>
              <a:t>                 </a:t>
            </a:r>
            <a:r>
              <a:rPr lang="en-GB" sz="4800" b="1" dirty="0" smtClean="0"/>
              <a:t>CONCLUSION</a:t>
            </a:r>
            <a:endParaRPr lang="en-GB" b="1" dirty="0">
              <a:solidFill>
                <a:schemeClr val="tx1"/>
              </a:solidFill>
            </a:endParaRPr>
          </a:p>
        </p:txBody>
      </p:sp>
      <p:sp>
        <p:nvSpPr>
          <p:cNvPr id="4" name="Content Placeholder 3"/>
          <p:cNvSpPr>
            <a:spLocks noGrp="1"/>
          </p:cNvSpPr>
          <p:nvPr>
            <p:ph idx="1"/>
          </p:nvPr>
        </p:nvSpPr>
        <p:spPr/>
        <p:txBody>
          <a:bodyPr>
            <a:normAutofit fontScale="85000" lnSpcReduction="20000"/>
          </a:bodyPr>
          <a:lstStyle/>
          <a:p>
            <a:pPr>
              <a:buNone/>
            </a:pPr>
            <a:endParaRPr lang="en-GB" dirty="0" smtClean="0"/>
          </a:p>
          <a:p>
            <a:pPr lvl="0"/>
            <a:r>
              <a:rPr lang="en-GB" sz="3000" b="1" dirty="0" smtClean="0">
                <a:latin typeface="Calibri" pitchFamily="34" charset="0"/>
              </a:rPr>
              <a:t>Arnstein’s Ladder is central to developing our thinking on the engagement between individuals and the decision makers in the NHS and social care. </a:t>
            </a:r>
          </a:p>
          <a:p>
            <a:pPr>
              <a:buNone/>
            </a:pPr>
            <a:endParaRPr lang="en-GB" sz="3000" b="1" dirty="0" smtClean="0">
              <a:latin typeface="Calibri" pitchFamily="34" charset="0"/>
            </a:endParaRPr>
          </a:p>
          <a:p>
            <a:pPr lvl="0"/>
            <a:r>
              <a:rPr lang="en-GB" sz="3000" b="1" dirty="0" smtClean="0">
                <a:latin typeface="Calibri" pitchFamily="34" charset="0"/>
              </a:rPr>
              <a:t>Helps shape public involvement policy in the contemporary health environment. </a:t>
            </a:r>
          </a:p>
          <a:p>
            <a:pPr>
              <a:buNone/>
            </a:pPr>
            <a:endParaRPr lang="en-GB" sz="3000" b="1" dirty="0" smtClean="0">
              <a:latin typeface="Calibri" pitchFamily="34" charset="0"/>
            </a:endParaRPr>
          </a:p>
          <a:p>
            <a:pPr lvl="0"/>
            <a:r>
              <a:rPr lang="en-GB" sz="3000" b="1" dirty="0" smtClean="0">
                <a:latin typeface="Calibri" pitchFamily="34" charset="0"/>
              </a:rPr>
              <a:t>Applying Arnstein’s model opens numerous options and supports the development of insight into how communities can influence large bureaucratic organisations.  </a:t>
            </a:r>
          </a:p>
          <a:p>
            <a:endParaRPr lang="en-GB"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t>GETTING UP THE LADDER</a:t>
            </a:r>
            <a:endParaRPr lang="en-GB" sz="3600" b="1" dirty="0">
              <a:solidFill>
                <a:schemeClr val="tx1"/>
              </a:solidFill>
            </a:endParaRPr>
          </a:p>
        </p:txBody>
      </p:sp>
      <p:sp>
        <p:nvSpPr>
          <p:cNvPr id="4" name="Content Placeholder 3"/>
          <p:cNvSpPr>
            <a:spLocks noGrp="1"/>
          </p:cNvSpPr>
          <p:nvPr>
            <p:ph idx="1"/>
          </p:nvPr>
        </p:nvSpPr>
        <p:spPr/>
        <p:txBody>
          <a:bodyPr>
            <a:normAutofit fontScale="55000" lnSpcReduction="20000"/>
          </a:bodyPr>
          <a:lstStyle/>
          <a:p>
            <a:pPr lvl="0"/>
            <a:r>
              <a:rPr lang="en-GB" sz="3800" b="1" dirty="0" smtClean="0">
                <a:latin typeface="Calibri" pitchFamily="34" charset="0"/>
              </a:rPr>
              <a:t>But we need greater attention to evaluating the impact of user involvement on decision-making in health and social care and most important – its outcomes. </a:t>
            </a:r>
          </a:p>
          <a:p>
            <a:pPr>
              <a:buNone/>
            </a:pPr>
            <a:endParaRPr lang="en-GB" sz="3800" b="1" dirty="0" smtClean="0">
              <a:latin typeface="Calibri" pitchFamily="34" charset="0"/>
            </a:endParaRPr>
          </a:p>
          <a:p>
            <a:pPr lvl="0"/>
            <a:r>
              <a:rPr lang="en-GB" sz="3800" b="1" dirty="0" smtClean="0">
                <a:latin typeface="Calibri" pitchFamily="34" charset="0"/>
              </a:rPr>
              <a:t>This requires education of decision-makers on how and why to engage with service users and a much stronger duty on them to do so.</a:t>
            </a:r>
          </a:p>
          <a:p>
            <a:pPr>
              <a:buNone/>
            </a:pPr>
            <a:endParaRPr lang="en-GB" sz="3800" b="1" dirty="0" smtClean="0">
              <a:latin typeface="Calibri" pitchFamily="34" charset="0"/>
            </a:endParaRPr>
          </a:p>
          <a:p>
            <a:pPr lvl="0"/>
            <a:r>
              <a:rPr lang="en-GB" sz="3800" b="1" dirty="0" smtClean="0">
                <a:latin typeface="Calibri" pitchFamily="34" charset="0"/>
              </a:rPr>
              <a:t>Support for and training of users is essential when the task is to influence increasingly complex and powerful health and social care providers and commissioners.  </a:t>
            </a:r>
          </a:p>
          <a:p>
            <a:pPr>
              <a:buNone/>
            </a:pPr>
            <a:endParaRPr lang="en-GB" sz="3800" b="1" dirty="0" smtClean="0">
              <a:latin typeface="Calibri" pitchFamily="34" charset="0"/>
            </a:endParaRPr>
          </a:p>
          <a:p>
            <a:pPr lvl="0"/>
            <a:r>
              <a:rPr lang="en-GB" sz="3800" b="1" dirty="0" smtClean="0">
                <a:latin typeface="Calibri" pitchFamily="34" charset="0"/>
              </a:rPr>
              <a:t>Arnstein’s Ladder is at the core of our understanding of power, and how to achieve the influence we need to challenge a system that may not be user-focussed, and is often in a state of change, flux and sometimes crisis. </a:t>
            </a:r>
          </a:p>
          <a:p>
            <a:endParaRPr lang="en-GB"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solidFill>
                  <a:schemeClr val="tx1"/>
                </a:solidFill>
              </a:rPr>
              <a:t> CONTACT</a:t>
            </a:r>
            <a:endParaRPr lang="en-GB" b="1" dirty="0">
              <a:solidFill>
                <a:schemeClr val="tx1"/>
              </a:solidFill>
            </a:endParaRPr>
          </a:p>
        </p:txBody>
      </p:sp>
      <p:sp>
        <p:nvSpPr>
          <p:cNvPr id="3" name="Content Placeholder 2"/>
          <p:cNvSpPr>
            <a:spLocks noGrp="1"/>
          </p:cNvSpPr>
          <p:nvPr>
            <p:ph idx="1"/>
          </p:nvPr>
        </p:nvSpPr>
        <p:spPr/>
        <p:txBody>
          <a:bodyPr/>
          <a:lstStyle/>
          <a:p>
            <a:endParaRPr lang="en-GB" dirty="0" smtClean="0">
              <a:latin typeface="Calibri" pitchFamily="34" charset="0"/>
              <a:ea typeface="Segoe UI" pitchFamily="34" charset="0"/>
              <a:cs typeface="Segoe UI" pitchFamily="34" charset="0"/>
            </a:endParaRPr>
          </a:p>
          <a:p>
            <a:r>
              <a:rPr lang="en-GB" b="1" dirty="0" smtClean="0">
                <a:latin typeface="Calibri" pitchFamily="34" charset="0"/>
                <a:ea typeface="Segoe UI" pitchFamily="34" charset="0"/>
                <a:cs typeface="Segoe UI" pitchFamily="34" charset="0"/>
              </a:rPr>
              <a:t>MALCOLM ALEXANDER</a:t>
            </a:r>
          </a:p>
          <a:p>
            <a:pPr>
              <a:buNone/>
            </a:pPr>
            <a:endParaRPr lang="en-GB" b="1" dirty="0" smtClean="0">
              <a:latin typeface="Calibri" pitchFamily="34" charset="0"/>
              <a:ea typeface="Segoe UI" pitchFamily="34" charset="0"/>
              <a:cs typeface="Segoe UI" pitchFamily="34" charset="0"/>
            </a:endParaRPr>
          </a:p>
          <a:p>
            <a:r>
              <a:rPr lang="en-GB" b="1" dirty="0" smtClean="0">
                <a:latin typeface="Calibri" pitchFamily="34" charset="0"/>
                <a:ea typeface="Segoe UI" pitchFamily="34" charset="0"/>
                <a:cs typeface="Segoe UI" pitchFamily="34" charset="0"/>
              </a:rPr>
              <a:t>HAPIA2013@aol.com</a:t>
            </a:r>
          </a:p>
          <a:p>
            <a:endParaRPr lang="en-GB" b="1" dirty="0" smtClean="0">
              <a:latin typeface="Calibri" pitchFamily="34" charset="0"/>
              <a:ea typeface="Segoe UI" pitchFamily="34" charset="0"/>
              <a:cs typeface="Segoe UI" pitchFamily="34" charset="0"/>
            </a:endParaRPr>
          </a:p>
          <a:p>
            <a:r>
              <a:rPr lang="en-GB" b="1" dirty="0" smtClean="0">
                <a:latin typeface="Calibri" pitchFamily="34" charset="0"/>
                <a:ea typeface="Segoe UI" pitchFamily="34" charset="0"/>
                <a:cs typeface="Segoe UI" pitchFamily="34" charset="0"/>
              </a:rPr>
              <a:t>WWW.HAPIA2013.ORG</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525848"/>
          </a:xfrm>
        </p:spPr>
        <p:txBody>
          <a:bodyPr>
            <a:normAutofit fontScale="90000"/>
          </a:bodyPr>
          <a:lstStyle/>
          <a:p>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2700" dirty="0" smtClean="0">
                <a:latin typeface="Segoe UI" pitchFamily="34" charset="0"/>
                <a:ea typeface="Segoe UI" pitchFamily="34" charset="0"/>
                <a:cs typeface="Segoe UI" pitchFamily="34" charset="0"/>
              </a:rPr>
              <a:t/>
            </a:r>
            <a:br>
              <a:rPr lang="en-GB" sz="2700" dirty="0" smtClean="0">
                <a:latin typeface="Segoe UI" pitchFamily="34" charset="0"/>
                <a:ea typeface="Segoe UI" pitchFamily="34" charset="0"/>
                <a:cs typeface="Segoe UI" pitchFamily="34" charset="0"/>
              </a:rPr>
            </a:br>
            <a:r>
              <a:rPr lang="en-GB" sz="3600" dirty="0" smtClean="0"/>
              <a:t/>
            </a:r>
            <a:br>
              <a:rPr lang="en-GB" sz="3600" dirty="0" smtClean="0"/>
            </a:br>
            <a:r>
              <a:rPr lang="en-GB" sz="1300" dirty="0"/>
              <a:t/>
            </a:r>
            <a:br>
              <a:rPr lang="en-GB" sz="1300" dirty="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t>
            </a:r>
            <a:r>
              <a:rPr lang="en-GB" sz="4900" b="1" dirty="0" smtClean="0"/>
              <a:t>WHO WAS SHERRY ARNSTEIN? </a:t>
            </a:r>
            <a:r>
              <a:rPr lang="en-GB" b="1" dirty="0" smtClean="0"/>
              <a:t/>
            </a:r>
            <a:br>
              <a:rPr lang="en-GB" b="1" dirty="0" smtClean="0"/>
            </a:br>
            <a:endParaRPr lang="en-GB" dirty="0"/>
          </a:p>
        </p:txBody>
      </p:sp>
      <p:sp>
        <p:nvSpPr>
          <p:cNvPr id="3" name="Content Placeholder 2"/>
          <p:cNvSpPr>
            <a:spLocks noGrp="1"/>
          </p:cNvSpPr>
          <p:nvPr>
            <p:ph idx="1"/>
          </p:nvPr>
        </p:nvSpPr>
        <p:spPr>
          <a:xfrm>
            <a:off x="539552" y="1484784"/>
            <a:ext cx="8229600" cy="5040560"/>
          </a:xfrm>
        </p:spPr>
        <p:txBody>
          <a:bodyPr>
            <a:normAutofit fontScale="92500" lnSpcReduction="20000"/>
          </a:bodyPr>
          <a:lstStyle/>
          <a:p>
            <a:pPr marL="0" indent="0">
              <a:buNone/>
            </a:pPr>
            <a:r>
              <a:rPr lang="en-GB" sz="1300" dirty="0" smtClean="0">
                <a:latin typeface="Segoe UI" pitchFamily="34" charset="0"/>
                <a:ea typeface="Segoe UI" pitchFamily="34" charset="0"/>
                <a:cs typeface="Segoe UI" pitchFamily="34" charset="0"/>
              </a:rPr>
              <a:t> </a:t>
            </a:r>
          </a:p>
          <a:p>
            <a:pPr marL="0" lvl="1" indent="0">
              <a:buNone/>
            </a:pPr>
            <a:endParaRPr lang="en-GB" sz="1300" dirty="0" smtClean="0"/>
          </a:p>
          <a:p>
            <a:pPr lvl="0"/>
            <a:r>
              <a:rPr lang="en-GB" b="1" dirty="0" smtClean="0">
                <a:latin typeface="Calibri" pitchFamily="34" charset="0"/>
              </a:rPr>
              <a:t>Sherry Arnstein’s “A ladder of Citizen Participation” published in 1969 was a key document shaping theoretical and practical frameworks for user involvement.</a:t>
            </a:r>
          </a:p>
          <a:p>
            <a:endParaRPr lang="en-GB" b="1" dirty="0" smtClean="0">
              <a:latin typeface="Calibri" pitchFamily="34" charset="0"/>
            </a:endParaRPr>
          </a:p>
          <a:p>
            <a:pPr lvl="0"/>
            <a:r>
              <a:rPr lang="en-GB" b="1" dirty="0" smtClean="0">
                <a:latin typeface="Calibri" pitchFamily="34" charset="0"/>
              </a:rPr>
              <a:t>Arnstein was an urban redevelopment specialist. She illustrated citizen participation in decision-making with examples from the U.S. Department of Housing and Urban Development - Modern Cities programme. </a:t>
            </a:r>
          </a:p>
          <a:p>
            <a:endParaRPr lang="en-GB" b="1" dirty="0" smtClean="0">
              <a:latin typeface="Calibri" pitchFamily="34" charset="0"/>
            </a:endParaRPr>
          </a:p>
          <a:p>
            <a:r>
              <a:rPr lang="en-GB" b="1" dirty="0" smtClean="0">
                <a:latin typeface="Calibri" pitchFamily="34" charset="0"/>
              </a:rPr>
              <a:t>She said: “The underlying issues are that – ‘nobodies’ in several arenas are trying to become ‘</a:t>
            </a:r>
            <a:r>
              <a:rPr lang="en-GB" b="1" dirty="0" err="1" smtClean="0">
                <a:latin typeface="Calibri" pitchFamily="34" charset="0"/>
              </a:rPr>
              <a:t>somebodies</a:t>
            </a:r>
            <a:r>
              <a:rPr lang="en-GB" b="1" dirty="0" smtClean="0">
                <a:latin typeface="Calibri" pitchFamily="34" charset="0"/>
              </a:rPr>
              <a:t>’ with enough power to make the target institutions responsive to their views, aspirations and needs.” (Arnstein)</a:t>
            </a:r>
          </a:p>
          <a:p>
            <a:endParaRPr lang="en-GB" dirty="0"/>
          </a:p>
        </p:txBody>
      </p:sp>
      <p:sp>
        <p:nvSpPr>
          <p:cNvPr id="4" name="Rectangle 3"/>
          <p:cNvSpPr/>
          <p:nvPr/>
        </p:nvSpPr>
        <p:spPr>
          <a:xfrm>
            <a:off x="251520" y="1484784"/>
            <a:ext cx="8496944" cy="1261884"/>
          </a:xfrm>
          <a:prstGeom prst="rect">
            <a:avLst/>
          </a:prstGeom>
        </p:spPr>
        <p:txBody>
          <a:bodyPr wrap="square">
            <a:spAutoFit/>
          </a:bodyPr>
          <a:lstStyle/>
          <a:p>
            <a:r>
              <a:rPr lang="en-GB" sz="2400" b="1" dirty="0" smtClean="0">
                <a:latin typeface="+mj-lt"/>
                <a:ea typeface="Segoe UI" pitchFamily="34" charset="0"/>
                <a:cs typeface="Segoe UI" pitchFamily="34" charset="0"/>
              </a:rPr>
              <a:t>, </a:t>
            </a:r>
          </a:p>
          <a:p>
            <a:endParaRPr lang="en-GB" sz="2400" b="1" dirty="0" smtClean="0">
              <a:latin typeface="+mj-lt"/>
              <a:ea typeface="Segoe UI" pitchFamily="34" charset="0"/>
              <a:cs typeface="Segoe UI" pitchFamily="34" charset="0"/>
            </a:endParaRPr>
          </a:p>
          <a:p>
            <a:endParaRPr lang="en-GB" sz="2800" b="1" dirty="0" smtClean="0">
              <a:latin typeface="+mj-lt"/>
              <a:ea typeface="Segoe UI" pitchFamily="34" charset="0"/>
              <a:cs typeface="Segoe U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sz="3600" b="1" dirty="0" smtClean="0"/>
              <a:t>THE SIGNIFICANCE OF THE LADDER</a:t>
            </a:r>
            <a:endParaRPr lang="en-GB" sz="3600" b="1" dirty="0">
              <a:solidFill>
                <a:schemeClr val="tx1"/>
              </a:solidFill>
            </a:endParaRPr>
          </a:p>
        </p:txBody>
      </p:sp>
      <p:sp>
        <p:nvSpPr>
          <p:cNvPr id="3" name="Content Placeholder 2"/>
          <p:cNvSpPr>
            <a:spLocks noGrp="1"/>
          </p:cNvSpPr>
          <p:nvPr>
            <p:ph idx="1"/>
          </p:nvPr>
        </p:nvSpPr>
        <p:spPr/>
        <p:txBody>
          <a:bodyPr>
            <a:normAutofit fontScale="25000" lnSpcReduction="20000"/>
          </a:bodyPr>
          <a:lstStyle/>
          <a:p>
            <a:pPr lvl="0"/>
            <a:r>
              <a:rPr lang="en-GB" sz="7200" b="1" dirty="0" smtClean="0">
                <a:latin typeface="Calibri" pitchFamily="34" charset="0"/>
              </a:rPr>
              <a:t>The Ladder suggests a hierarchy of power and influence that leads ultimately to the disempowered having access to power and control in their communities.</a:t>
            </a:r>
          </a:p>
          <a:p>
            <a:pPr>
              <a:buNone/>
            </a:pPr>
            <a:r>
              <a:rPr lang="en-GB" sz="7200" b="1" dirty="0" smtClean="0">
                <a:latin typeface="Calibri" pitchFamily="34" charset="0"/>
              </a:rPr>
              <a:t> </a:t>
            </a:r>
          </a:p>
          <a:p>
            <a:pPr lvl="0"/>
            <a:r>
              <a:rPr lang="en-GB" sz="7200" b="1" dirty="0" smtClean="0">
                <a:latin typeface="Calibri" pitchFamily="34" charset="0"/>
              </a:rPr>
              <a:t>The different rungs on the ladder relate directly to the degree to which citizens attain decision-making power, with complete citizen control at the top of the ladder. </a:t>
            </a:r>
          </a:p>
          <a:p>
            <a:endParaRPr lang="en-GB" sz="7200" b="1" dirty="0" smtClean="0">
              <a:latin typeface="Calibri" pitchFamily="34" charset="0"/>
            </a:endParaRPr>
          </a:p>
          <a:p>
            <a:pPr lvl="0"/>
            <a:r>
              <a:rPr lang="en-GB" sz="7200" b="1" dirty="0" smtClean="0">
                <a:latin typeface="Calibri" pitchFamily="34" charset="0"/>
              </a:rPr>
              <a:t>Strategic model for  users, providers and policy makers to promote user involvement and influence service change. </a:t>
            </a:r>
          </a:p>
          <a:p>
            <a:endParaRPr lang="en-GB" sz="7200" b="1" dirty="0" smtClean="0">
              <a:latin typeface="Calibri" pitchFamily="34" charset="0"/>
            </a:endParaRPr>
          </a:p>
          <a:p>
            <a:pPr lvl="0"/>
            <a:r>
              <a:rPr lang="en-GB" sz="7200" b="1" dirty="0" smtClean="0">
                <a:latin typeface="Calibri" pitchFamily="34" charset="0"/>
              </a:rPr>
              <a:t>The central focus is the redistribution of power that enables disempowered citizens, presently excluded from the political and economic process, to be included in the future.</a:t>
            </a:r>
          </a:p>
          <a:p>
            <a:pPr>
              <a:buNone/>
            </a:pPr>
            <a:endParaRPr lang="en-GB" sz="7200" b="1" dirty="0" smtClean="0">
              <a:latin typeface="Calibri" pitchFamily="34" charset="0"/>
            </a:endParaRPr>
          </a:p>
          <a:p>
            <a:pPr lvl="0"/>
            <a:r>
              <a:rPr lang="en-GB" sz="7200" b="1" dirty="0" smtClean="0">
                <a:latin typeface="Calibri" pitchFamily="34" charset="0"/>
              </a:rPr>
              <a:t>Hierarchical approach embraces citizen control as the pinnacle of involvement. </a:t>
            </a:r>
          </a:p>
          <a:p>
            <a:pPr lvl="0"/>
            <a:endParaRPr lang="en-GB" sz="2000" b="1" dirty="0" smtClean="0">
              <a:latin typeface="+mj-lt"/>
            </a:endParaRPr>
          </a:p>
          <a:p>
            <a:pPr lvl="0"/>
            <a:endParaRPr lang="en-GB"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t>PASSIVE OR POWERFUL? </a:t>
            </a:r>
            <a:endParaRPr lang="en-GB" b="1" dirty="0">
              <a:solidFill>
                <a:schemeClr val="tx1"/>
              </a:solidFill>
            </a:endParaRPr>
          </a:p>
        </p:txBody>
      </p:sp>
      <p:sp>
        <p:nvSpPr>
          <p:cNvPr id="5" name="Content Placeholder 4"/>
          <p:cNvSpPr>
            <a:spLocks noGrp="1"/>
          </p:cNvSpPr>
          <p:nvPr>
            <p:ph idx="1"/>
          </p:nvPr>
        </p:nvSpPr>
        <p:spPr/>
        <p:txBody>
          <a:bodyPr>
            <a:normAutofit fontScale="85000" lnSpcReduction="20000"/>
          </a:bodyPr>
          <a:lstStyle/>
          <a:p>
            <a:pPr lvl="0"/>
            <a:r>
              <a:rPr lang="en-GB" b="1" dirty="0" smtClean="0">
                <a:latin typeface="Calibri" pitchFamily="34" charset="0"/>
              </a:rPr>
              <a:t>Most of the time when we try to influence we are given information and platitudes; included in meetings where decisions have already been made, or being told to wait for the very important consultation document. </a:t>
            </a:r>
          </a:p>
          <a:p>
            <a:pPr lvl="0"/>
            <a:endParaRPr lang="en-GB" b="1" dirty="0" smtClean="0">
              <a:latin typeface="Calibri" pitchFamily="34" charset="0"/>
            </a:endParaRPr>
          </a:p>
          <a:p>
            <a:pPr lvl="0"/>
            <a:r>
              <a:rPr lang="en-GB" b="1" dirty="0" smtClean="0">
                <a:latin typeface="Calibri" pitchFamily="34" charset="0"/>
              </a:rPr>
              <a:t>Maybe they will let us ask a question or two at the end of a meeting?</a:t>
            </a:r>
          </a:p>
          <a:p>
            <a:endParaRPr lang="en-GB" b="1" dirty="0" smtClean="0">
              <a:latin typeface="Calibri" pitchFamily="34" charset="0"/>
            </a:endParaRPr>
          </a:p>
          <a:p>
            <a:pPr lvl="0"/>
            <a:r>
              <a:rPr lang="en-GB" b="1" dirty="0" smtClean="0">
                <a:latin typeface="Calibri" pitchFamily="34" charset="0"/>
              </a:rPr>
              <a:t>Arnstein’s model of participation is based on a broad conceptualisation of activism. An end to passivity.</a:t>
            </a:r>
          </a:p>
          <a:p>
            <a:endParaRPr lang="en-GB" b="1" dirty="0" smtClean="0">
              <a:latin typeface="Calibri" pitchFamily="34" charset="0"/>
            </a:endParaRPr>
          </a:p>
          <a:p>
            <a:pPr lvl="0"/>
            <a:r>
              <a:rPr lang="en-GB" b="1" dirty="0" smtClean="0">
                <a:latin typeface="Calibri" pitchFamily="34" charset="0"/>
              </a:rPr>
              <a:t>The model is most aspirational for users who feel they have no influence on services and want to change, transform and improve services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440160"/>
          </a:xfrm>
        </p:spPr>
        <p:txBody>
          <a:bodyPr>
            <a:noAutofit/>
          </a:bodyPr>
          <a:lstStyle/>
          <a:p>
            <a:pPr lvl="0"/>
            <a:r>
              <a:rPr lang="en-GB" sz="3200" dirty="0" smtClean="0"/>
              <a:t/>
            </a:r>
            <a:br>
              <a:rPr lang="en-GB" sz="3200" dirty="0" smtClean="0"/>
            </a:br>
            <a:r>
              <a:rPr lang="en-GB" sz="3200" dirty="0" smtClean="0"/>
              <a:t/>
            </a:r>
            <a:br>
              <a:rPr lang="en-GB" sz="3200" dirty="0" smtClean="0"/>
            </a:br>
            <a:r>
              <a:rPr lang="en-GB" sz="3200" dirty="0" smtClean="0"/>
              <a:t/>
            </a:r>
            <a:br>
              <a:rPr lang="en-GB" sz="3200" dirty="0" smtClean="0"/>
            </a:br>
            <a:r>
              <a:rPr lang="en-GB" sz="3200" dirty="0" smtClean="0"/>
              <a:t/>
            </a:r>
            <a:br>
              <a:rPr lang="en-GB" sz="3200" dirty="0" smtClean="0"/>
            </a:br>
            <a:r>
              <a:rPr lang="en-GB" sz="3200" dirty="0" smtClean="0"/>
              <a:t/>
            </a:r>
            <a:br>
              <a:rPr lang="en-GB" sz="3200" dirty="0" smtClean="0"/>
            </a:br>
            <a:r>
              <a:rPr lang="en-GB" sz="3200" b="1" dirty="0" smtClean="0">
                <a:solidFill>
                  <a:schemeClr val="tx1"/>
                </a:solidFill>
              </a:rPr>
              <a:t>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r>
            <a:br>
              <a:rPr lang="en-GB" sz="3200" b="1" dirty="0" smtClean="0">
                <a:solidFill>
                  <a:schemeClr val="tx1"/>
                </a:solidFill>
              </a:rPr>
            </a:br>
            <a:r>
              <a:rPr lang="en-GB" sz="3200" b="1" dirty="0" smtClean="0">
                <a:solidFill>
                  <a:schemeClr val="tx1"/>
                </a:solidFill>
              </a:rPr>
              <a:t>            </a:t>
            </a:r>
            <a:r>
              <a:rPr lang="en-GB" sz="4000" b="1" dirty="0" smtClean="0"/>
              <a:t>IS POWER THE ONLY GOAL? </a:t>
            </a:r>
            <a:r>
              <a:rPr lang="en-GB" sz="3200" dirty="0" smtClean="0"/>
              <a:t/>
            </a:r>
            <a:br>
              <a:rPr lang="en-GB" sz="3200" dirty="0" smtClean="0"/>
            </a:br>
            <a:endParaRPr lang="en-GB" sz="3200" b="1" dirty="0">
              <a:solidFill>
                <a:schemeClr val="tx1"/>
              </a:solidFill>
            </a:endParaRPr>
          </a:p>
        </p:txBody>
      </p:sp>
      <p:sp>
        <p:nvSpPr>
          <p:cNvPr id="3" name="Content Placeholder 2"/>
          <p:cNvSpPr>
            <a:spLocks noGrp="1"/>
          </p:cNvSpPr>
          <p:nvPr>
            <p:ph idx="1"/>
          </p:nvPr>
        </p:nvSpPr>
        <p:spPr>
          <a:xfrm>
            <a:off x="457200" y="1785926"/>
            <a:ext cx="8229600" cy="4538674"/>
          </a:xfrm>
        </p:spPr>
        <p:txBody>
          <a:bodyPr>
            <a:normAutofit fontScale="92500" lnSpcReduction="20000"/>
          </a:bodyPr>
          <a:lstStyle/>
          <a:p>
            <a:endParaRPr lang="en-GB" dirty="0" smtClean="0"/>
          </a:p>
          <a:p>
            <a:pPr lvl="0"/>
            <a:r>
              <a:rPr lang="en-GB" b="1" dirty="0" smtClean="0">
                <a:latin typeface="Calibri" pitchFamily="34" charset="0"/>
              </a:rPr>
              <a:t>But is participation always about power? Might we want to participate because of the social benefits of being in a group? </a:t>
            </a:r>
          </a:p>
          <a:p>
            <a:endParaRPr lang="en-GB" b="1" dirty="0" smtClean="0">
              <a:latin typeface="Calibri" pitchFamily="34" charset="0"/>
            </a:endParaRPr>
          </a:p>
          <a:p>
            <a:pPr lvl="0"/>
            <a:r>
              <a:rPr lang="en-GB" b="1" dirty="0" smtClean="0">
                <a:latin typeface="Calibri" pitchFamily="34" charset="0"/>
              </a:rPr>
              <a:t>Maybe Arnstein’s Ladder is less useful for users for whom participation in itself is a goal. </a:t>
            </a:r>
          </a:p>
          <a:p>
            <a:endParaRPr lang="en-GB" b="1" dirty="0" smtClean="0">
              <a:latin typeface="Calibri" pitchFamily="34" charset="0"/>
            </a:endParaRPr>
          </a:p>
          <a:p>
            <a:pPr lvl="0"/>
            <a:r>
              <a:rPr lang="en-GB" b="1" dirty="0" smtClean="0">
                <a:latin typeface="Calibri" pitchFamily="34" charset="0"/>
              </a:rPr>
              <a:t>Or is that just the passive acceptance of being used and manipulated? Maybe if you don’t struggle for power, you allow others to control services and the system for their own needs/ends/benefits</a:t>
            </a:r>
          </a:p>
          <a:p>
            <a:endParaRPr lang="en-GB" b="1" dirty="0" smtClean="0">
              <a:latin typeface="Calibri" pitchFamily="34" charset="0"/>
            </a:endParaRPr>
          </a:p>
          <a:p>
            <a:pPr lvl="0"/>
            <a:r>
              <a:rPr lang="en-GB" b="1" dirty="0" smtClean="0">
                <a:latin typeface="Calibri" pitchFamily="34" charset="0"/>
              </a:rPr>
              <a:t>Is power a zero-sum game?</a:t>
            </a:r>
          </a:p>
          <a:p>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44792"/>
          </a:xfrm>
        </p:spPr>
        <p:txBody>
          <a:bodyPr>
            <a:normAutofit/>
          </a:bodyPr>
          <a:lstStyle/>
          <a:p>
            <a:pPr lvl="0"/>
            <a:r>
              <a:rPr lang="en-GB" sz="4000" b="1" dirty="0" smtClean="0"/>
              <a:t>                STRATEGIC GOALS</a:t>
            </a:r>
            <a:r>
              <a:rPr lang="en-GB" sz="4000" dirty="0" smtClean="0"/>
              <a:t/>
            </a:r>
            <a:br>
              <a:rPr lang="en-GB" sz="4000" dirty="0" smtClean="0"/>
            </a:br>
            <a:endParaRPr lang="en-GB" sz="4000" dirty="0"/>
          </a:p>
        </p:txBody>
      </p:sp>
      <p:sp>
        <p:nvSpPr>
          <p:cNvPr id="3" name="Content Placeholder 2"/>
          <p:cNvSpPr>
            <a:spLocks noGrp="1"/>
          </p:cNvSpPr>
          <p:nvPr>
            <p:ph idx="1"/>
          </p:nvPr>
        </p:nvSpPr>
        <p:spPr>
          <a:xfrm>
            <a:off x="457200" y="1857364"/>
            <a:ext cx="8229600" cy="4467236"/>
          </a:xfrm>
        </p:spPr>
        <p:txBody>
          <a:bodyPr>
            <a:noAutofit/>
          </a:bodyPr>
          <a:lstStyle/>
          <a:p>
            <a:pPr lvl="0"/>
            <a:r>
              <a:rPr lang="en-GB" sz="2000" b="1" dirty="0" smtClean="0">
                <a:latin typeface="Calibri" pitchFamily="34" charset="0"/>
              </a:rPr>
              <a:t>Arnstein’s Ladder suggests a means of achieving our aspirations to increase participation in decisions relating to treatment, service development, and evaluation of services. </a:t>
            </a:r>
          </a:p>
          <a:p>
            <a:endParaRPr lang="en-GB" sz="2000" b="1" dirty="0" smtClean="0">
              <a:latin typeface="Calibri" pitchFamily="34" charset="0"/>
            </a:endParaRPr>
          </a:p>
          <a:p>
            <a:pPr lvl="0"/>
            <a:r>
              <a:rPr lang="en-GB" sz="2000" b="1" dirty="0" smtClean="0">
                <a:latin typeface="Calibri" pitchFamily="34" charset="0"/>
              </a:rPr>
              <a:t>It provides a focus on empowerment and influence at many levels, e.g. operation of health and social care systems, policy and strategy.</a:t>
            </a:r>
          </a:p>
          <a:p>
            <a:pPr lvl="0">
              <a:buNone/>
            </a:pPr>
            <a:endParaRPr lang="en-GB" sz="2000" b="1" dirty="0" smtClean="0">
              <a:latin typeface="Calibri" pitchFamily="34" charset="0"/>
            </a:endParaRPr>
          </a:p>
          <a:p>
            <a:pPr lvl="0"/>
            <a:r>
              <a:rPr lang="en-GB" sz="2000" b="1" dirty="0" smtClean="0">
                <a:latin typeface="Calibri" pitchFamily="34" charset="0"/>
              </a:rPr>
              <a:t>Mobilising community organisations – e.g. Healthwatch and voluntary sector. Are we a happy to collect post-its or do we want to lead change?</a:t>
            </a:r>
          </a:p>
          <a:p>
            <a:pPr lvl="0">
              <a:buNone/>
            </a:pPr>
            <a:endParaRPr lang="en-GB" sz="2000" b="1" dirty="0" smtClean="0">
              <a:latin typeface="Calibri" pitchFamily="34" charset="0"/>
            </a:endParaRPr>
          </a:p>
          <a:p>
            <a:pPr lvl="0"/>
            <a:r>
              <a:rPr lang="en-GB" sz="2000" b="1" dirty="0" smtClean="0">
                <a:latin typeface="Calibri" pitchFamily="34" charset="0"/>
              </a:rPr>
              <a:t>Empowering individual users, carers and families </a:t>
            </a:r>
            <a:endParaRPr lang="en-GB" sz="2000" b="1" dirty="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454980"/>
          </a:xfrm>
        </p:spPr>
        <p:txBody>
          <a:bodyPr>
            <a:normAutofit/>
          </a:bodyPr>
          <a:lstStyle/>
          <a:p>
            <a:pPr lvl="0"/>
            <a:r>
              <a:rPr lang="en-GB" sz="2800" b="1" dirty="0" smtClean="0">
                <a:latin typeface="Segoe UI" pitchFamily="34" charset="0"/>
                <a:ea typeface="Segoe UI" pitchFamily="34" charset="0"/>
                <a:cs typeface="Segoe UI" pitchFamily="34" charset="0"/>
              </a:rPr>
              <a:t>       </a:t>
            </a:r>
            <a:r>
              <a:rPr lang="en-GB" sz="2400" b="1" dirty="0" smtClean="0">
                <a:solidFill>
                  <a:schemeClr val="tx1"/>
                </a:solidFill>
                <a:latin typeface="Segoe UI" pitchFamily="34" charset="0"/>
                <a:ea typeface="Segoe UI" pitchFamily="34" charset="0"/>
                <a:cs typeface="Segoe UI" pitchFamily="34" charset="0"/>
              </a:rPr>
              <a:t>          </a:t>
            </a:r>
            <a:r>
              <a:rPr lang="en-GB" sz="3200" b="1" dirty="0" smtClean="0"/>
              <a:t>THE STRUGGLE FOR POWER</a:t>
            </a:r>
            <a:r>
              <a:rPr lang="en-GB" sz="3200" dirty="0" smtClean="0"/>
              <a:t/>
            </a:r>
            <a:br>
              <a:rPr lang="en-GB" sz="3200" dirty="0" smtClean="0"/>
            </a:br>
            <a:endParaRPr lang="en-GB" sz="3200" b="1" dirty="0">
              <a:solidFill>
                <a:schemeClr val="tx1"/>
              </a:solidFill>
              <a:ea typeface="Segoe UI" pitchFamily="34" charset="0"/>
              <a:cs typeface="Segoe UI" pitchFamily="34" charset="0"/>
            </a:endParaRPr>
          </a:p>
        </p:txBody>
      </p:sp>
      <p:sp>
        <p:nvSpPr>
          <p:cNvPr id="3" name="Content Placeholder 2"/>
          <p:cNvSpPr>
            <a:spLocks noGrp="1"/>
          </p:cNvSpPr>
          <p:nvPr>
            <p:ph idx="1"/>
          </p:nvPr>
        </p:nvSpPr>
        <p:spPr>
          <a:xfrm>
            <a:off x="467544" y="1500174"/>
            <a:ext cx="8229600" cy="4737138"/>
          </a:xfrm>
        </p:spPr>
        <p:txBody>
          <a:bodyPr>
            <a:noAutofit/>
          </a:bodyPr>
          <a:lstStyle/>
          <a:p>
            <a:pPr lvl="0"/>
            <a:r>
              <a:rPr lang="en-GB" sz="2000" b="1" dirty="0" smtClean="0">
                <a:latin typeface="Calibri" pitchFamily="34" charset="0"/>
              </a:rPr>
              <a:t>Users must have ‘agency’ to influence decision-making and the means to shape the methods used for their involvement.</a:t>
            </a:r>
          </a:p>
          <a:p>
            <a:endParaRPr lang="en-GB" sz="2000" b="1" dirty="0" smtClean="0">
              <a:latin typeface="Calibri" pitchFamily="34" charset="0"/>
            </a:endParaRPr>
          </a:p>
          <a:p>
            <a:pPr lvl="0"/>
            <a:r>
              <a:rPr lang="en-GB" sz="2000" b="1" dirty="0" smtClean="0">
                <a:latin typeface="Calibri" pitchFamily="34" charset="0"/>
              </a:rPr>
              <a:t>The Ladder doesn’t create agency or give power – it shows what is possible, stimulates vision and generates hope that influence and power are within our grasp.</a:t>
            </a:r>
          </a:p>
          <a:p>
            <a:endParaRPr lang="en-GB" sz="2000" b="1" dirty="0" smtClean="0">
              <a:latin typeface="Calibri" pitchFamily="34" charset="0"/>
            </a:endParaRPr>
          </a:p>
          <a:p>
            <a:pPr lvl="0"/>
            <a:r>
              <a:rPr lang="en-GB" sz="2000" b="1" dirty="0" smtClean="0">
                <a:latin typeface="Calibri" pitchFamily="34" charset="0"/>
              </a:rPr>
              <a:t>For Arnstein, the measure of effective participation, was the power to make decisions - negotiating or seizing control was the true aim of citizen engagement. </a:t>
            </a:r>
          </a:p>
          <a:p>
            <a:endParaRPr lang="en-GB" sz="2000" b="1" dirty="0" smtClean="0">
              <a:latin typeface="Calibri" pitchFamily="34" charset="0"/>
            </a:endParaRPr>
          </a:p>
          <a:p>
            <a:pPr lvl="0"/>
            <a:r>
              <a:rPr lang="en-GB" sz="2000" b="1" dirty="0" smtClean="0">
                <a:latin typeface="Calibri" pitchFamily="34" charset="0"/>
              </a:rPr>
              <a:t>Citizen participation is presented as an overt struggle for power between the community and officials, which is played out in community halls, public meetings and committee rooms</a:t>
            </a:r>
          </a:p>
          <a:p>
            <a:pPr>
              <a:buNone/>
            </a:pPr>
            <a:endParaRPr lang="en-GB" sz="2400" dirty="0" smtClean="0">
              <a:latin typeface="+mj-lt"/>
              <a:ea typeface="Segoe UI" pitchFamily="34" charset="0"/>
              <a:cs typeface="Segoe UI" pitchFamily="34" charset="0"/>
            </a:endParaRPr>
          </a:p>
        </p:txBody>
      </p:sp>
      <p:sp>
        <p:nvSpPr>
          <p:cNvPr id="4" name="Title 1"/>
          <p:cNvSpPr txBox="1">
            <a:spLocks/>
          </p:cNvSpPr>
          <p:nvPr/>
        </p:nvSpPr>
        <p:spPr>
          <a:xfrm>
            <a:off x="179512" y="5301208"/>
            <a:ext cx="8820472" cy="1179512"/>
          </a:xfrm>
          <a:prstGeom prst="rect">
            <a:avLst/>
          </a:prstGeom>
        </p:spPr>
        <p:txBody>
          <a:bodyPr vert="horz" lIns="91440" tIns="45720" rIns="91440" bIns="45720" rtlCol="0" anchor="ctr">
            <a:normAutofit/>
          </a:bodyPr>
          <a:lstStyle/>
          <a:p>
            <a:pPr lvl="0" algn="ctr">
              <a:spcBef>
                <a:spcPct val="0"/>
              </a:spcBef>
            </a:pPr>
            <a:endParaRPr lang="en-GB" sz="2000" b="1" dirty="0" smtClean="0">
              <a:latin typeface="Segoe UI" pitchFamily="34" charset="0"/>
              <a:ea typeface="Segoe UI" pitchFamily="34" charset="0"/>
              <a:cs typeface="Segoe U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0"/>
            <a:ext cx="8229600" cy="642942"/>
          </a:xfrm>
        </p:spPr>
        <p:txBody>
          <a:bodyPr>
            <a:noAutofit/>
          </a:bodyPr>
          <a:lstStyle/>
          <a:p>
            <a:pPr lvl="0"/>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b="1" dirty="0" smtClean="0">
                <a:latin typeface="Constantia" pitchFamily="18" charset="0"/>
              </a:rPr>
              <a:t/>
            </a:r>
            <a:br>
              <a:rPr lang="en-GB" sz="3600" b="1" dirty="0" smtClean="0">
                <a:latin typeface="Constantia" pitchFamily="18" charset="0"/>
              </a:rPr>
            </a:br>
            <a:r>
              <a:rPr lang="en-GB" sz="3600" dirty="0" smtClean="0"/>
              <a:t/>
            </a:r>
            <a:br>
              <a:rPr lang="en-GB" sz="3600" dirty="0" smtClean="0"/>
            </a:br>
            <a:r>
              <a:rPr lang="en-US" sz="3600" b="1" dirty="0" smtClean="0"/>
              <a:t>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t>
            </a:r>
            <a:r>
              <a:rPr lang="en-GB" sz="3200" b="1" dirty="0" smtClean="0"/>
              <a:t>HAS THE INVOLVEMENT SYSTEM FAILED? </a:t>
            </a:r>
            <a:r>
              <a:rPr lang="en-GB" sz="3600" dirty="0" smtClean="0"/>
              <a:t/>
            </a:r>
            <a:br>
              <a:rPr lang="en-GB" sz="3600" dirty="0" smtClean="0"/>
            </a:br>
            <a:endParaRPr lang="en-GB" sz="3600" b="1" dirty="0">
              <a:solidFill>
                <a:schemeClr val="tx1"/>
              </a:solidFill>
            </a:endParaRPr>
          </a:p>
        </p:txBody>
      </p:sp>
      <p:sp>
        <p:nvSpPr>
          <p:cNvPr id="3" name="Content Placeholder 2"/>
          <p:cNvSpPr>
            <a:spLocks noGrp="1"/>
          </p:cNvSpPr>
          <p:nvPr>
            <p:ph idx="1"/>
          </p:nvPr>
        </p:nvSpPr>
        <p:spPr>
          <a:xfrm>
            <a:off x="395536" y="1643050"/>
            <a:ext cx="8496944" cy="4666270"/>
          </a:xfrm>
        </p:spPr>
        <p:txBody>
          <a:bodyPr>
            <a:noAutofit/>
          </a:bodyPr>
          <a:lstStyle/>
          <a:p>
            <a:r>
              <a:rPr lang="en-GB" sz="2000" b="1" dirty="0" smtClean="0">
                <a:latin typeface="Calibri" pitchFamily="34" charset="0"/>
              </a:rPr>
              <a:t>Why do we need empowerment and citizen control? </a:t>
            </a:r>
          </a:p>
          <a:p>
            <a:pPr>
              <a:buNone/>
            </a:pPr>
            <a:endParaRPr lang="en-GB" sz="2000" b="1" dirty="0" smtClean="0">
              <a:latin typeface="Calibri" pitchFamily="34" charset="0"/>
            </a:endParaRPr>
          </a:p>
          <a:p>
            <a:pPr lvl="0"/>
            <a:r>
              <a:rPr lang="en-GB" sz="2000" b="1" dirty="0" smtClean="0">
                <a:latin typeface="Calibri" pitchFamily="34" charset="0"/>
              </a:rPr>
              <a:t>Despite widespread public support for the NHS and social care and its principles - responsiveness to users has been severely criticised. </a:t>
            </a:r>
          </a:p>
          <a:p>
            <a:pPr>
              <a:buNone/>
            </a:pPr>
            <a:endParaRPr lang="en-GB" sz="2000" b="1" dirty="0" smtClean="0">
              <a:latin typeface="Calibri" pitchFamily="34" charset="0"/>
            </a:endParaRPr>
          </a:p>
          <a:p>
            <a:pPr lvl="0"/>
            <a:r>
              <a:rPr lang="en-GB" sz="2000" b="1" dirty="0" smtClean="0">
                <a:latin typeface="Calibri" pitchFamily="34" charset="0"/>
              </a:rPr>
              <a:t>User involvement initiates a constructive dialogue aimed at reshaping the relationship between patients, health/social care professionals and the public, and acts as a catalyst to more widespread cultural change. </a:t>
            </a:r>
          </a:p>
          <a:p>
            <a:pPr>
              <a:buNone/>
            </a:pPr>
            <a:endParaRPr lang="en-GB" sz="2000" b="1" dirty="0" smtClean="0">
              <a:latin typeface="Calibri" pitchFamily="34" charset="0"/>
            </a:endParaRPr>
          </a:p>
          <a:p>
            <a:pPr lvl="0"/>
            <a:r>
              <a:rPr lang="en-GB" sz="2000" b="1" dirty="0" smtClean="0">
                <a:latin typeface="Calibri" pitchFamily="34" charset="0"/>
              </a:rPr>
              <a:t>The NHS has sought to demonstrate user involvement and patient centred care since 1974, through Community Health Councils (CHC), followed by Patients’ Forums, LINks and Healthwatch</a:t>
            </a:r>
            <a:r>
              <a:rPr lang="en-GB" sz="2000" b="1" dirty="0" smtClean="0"/>
              <a:t>.</a:t>
            </a:r>
          </a:p>
          <a:p>
            <a:endParaRPr lang="en-US" sz="2800" dirty="0" smtClean="0">
              <a:latin typeface="+mj-lt"/>
            </a:endParaRPr>
          </a:p>
          <a:p>
            <a:pPr lvl="0"/>
            <a:endParaRPr lang="en-GB" sz="2800"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936104"/>
          </a:xfrm>
        </p:spPr>
        <p:txBody>
          <a:bodyPr>
            <a:normAutofit/>
          </a:bodyPr>
          <a:lstStyle/>
          <a:p>
            <a:r>
              <a:rPr lang="en-GB" b="1" dirty="0" smtClean="0"/>
              <a:t>                </a:t>
            </a:r>
            <a:r>
              <a:rPr lang="en-GB" sz="3600" b="1" dirty="0" smtClean="0"/>
              <a:t>PHONY RIGHTS</a:t>
            </a:r>
            <a:endParaRPr lang="en-GB" sz="3600" b="1" dirty="0">
              <a:solidFill>
                <a:schemeClr val="tx1"/>
              </a:solidFill>
            </a:endParaRPr>
          </a:p>
        </p:txBody>
      </p:sp>
      <p:sp>
        <p:nvSpPr>
          <p:cNvPr id="4" name="Content Placeholder 3"/>
          <p:cNvSpPr>
            <a:spLocks noGrp="1"/>
          </p:cNvSpPr>
          <p:nvPr>
            <p:ph idx="1"/>
          </p:nvPr>
        </p:nvSpPr>
        <p:spPr/>
        <p:txBody>
          <a:bodyPr>
            <a:normAutofit fontScale="70000" lnSpcReduction="20000"/>
          </a:bodyPr>
          <a:lstStyle/>
          <a:p>
            <a:pPr lvl="0"/>
            <a:r>
              <a:rPr lang="en-GB" b="1" dirty="0" smtClean="0">
                <a:latin typeface="Calibri" pitchFamily="34" charset="0"/>
              </a:rPr>
              <a:t>Governments introduced patient rights without patient power, which is often useless, e.g. Patients’ Charter, NHS Constitution and Foundation Trusts. </a:t>
            </a:r>
          </a:p>
          <a:p>
            <a:pPr>
              <a:buNone/>
            </a:pPr>
            <a:r>
              <a:rPr lang="en-GB" b="1" dirty="0" smtClean="0">
                <a:latin typeface="Calibri" pitchFamily="34" charset="0"/>
              </a:rPr>
              <a:t> </a:t>
            </a:r>
          </a:p>
          <a:p>
            <a:pPr lvl="0"/>
            <a:r>
              <a:rPr lang="en-GB" b="1" dirty="0" smtClean="0">
                <a:latin typeface="Calibri" pitchFamily="34" charset="0"/>
              </a:rPr>
              <a:t>Central bureaucracy, e.g. NHSE and PHE talks public involvement but remains impervious to genuine involvement and influence, e.g. NHSE patient safety committees. </a:t>
            </a:r>
          </a:p>
          <a:p>
            <a:pPr>
              <a:buNone/>
            </a:pPr>
            <a:endParaRPr lang="en-GB" b="1" dirty="0" smtClean="0">
              <a:latin typeface="Calibri" pitchFamily="34" charset="0"/>
            </a:endParaRPr>
          </a:p>
          <a:p>
            <a:pPr lvl="0"/>
            <a:r>
              <a:rPr lang="en-GB" b="1" dirty="0" smtClean="0">
                <a:latin typeface="Calibri" pitchFamily="34" charset="0"/>
              </a:rPr>
              <a:t>UK legislation very positive in relation to NHS involvement but not to social care, e.g.</a:t>
            </a:r>
          </a:p>
          <a:p>
            <a:pPr>
              <a:buNone/>
            </a:pPr>
            <a:endParaRPr lang="en-GB" b="1" dirty="0" smtClean="0">
              <a:latin typeface="Calibri" pitchFamily="34" charset="0"/>
            </a:endParaRPr>
          </a:p>
          <a:p>
            <a:pPr lvl="0"/>
            <a:r>
              <a:rPr lang="en-GB" b="1" dirty="0" smtClean="0">
                <a:latin typeface="Calibri" pitchFamily="34" charset="0"/>
              </a:rPr>
              <a:t>“</a:t>
            </a:r>
            <a:r>
              <a:rPr lang="en-GB" b="1" i="1" dirty="0" smtClean="0">
                <a:latin typeface="Calibri" pitchFamily="34" charset="0"/>
              </a:rPr>
              <a:t>. . .</a:t>
            </a:r>
            <a:r>
              <a:rPr lang="en-GB" b="1" dirty="0" smtClean="0">
                <a:latin typeface="Calibri" pitchFamily="34" charset="0"/>
              </a:rPr>
              <a:t>a commitment to give people at a local level the power to make decisions about the range of services that are needs... Giving patients more information, and encouraging healthcare professionals to treat patients as equal partners in the decision making process.” </a:t>
            </a:r>
          </a:p>
          <a:p>
            <a:pPr lvl="0">
              <a:buNone/>
            </a:pPr>
            <a:r>
              <a:rPr lang="en-GB" b="1" dirty="0" smtClean="0">
                <a:latin typeface="Calibri" pitchFamily="34" charset="0"/>
              </a:rPr>
              <a:t>     Department of Health. Patient and Public Involvement in the New NHS, 1999.</a:t>
            </a:r>
          </a:p>
          <a:p>
            <a:endParaRPr lang="en-GB"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1406</TotalTime>
  <Words>752</Words>
  <Application>Microsoft Macintosh PowerPoint</Application>
  <PresentationFormat>On-screen Show (4:3)</PresentationFormat>
  <Paragraphs>96</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                           HEALTHWATCH AND PUBLIC INVOLVEMENT ASSOCIATION  ARNSTEIN’S LADDER OF PARTICIPATION  Friday, November 27th, 2015</vt:lpstr>
      <vt:lpstr>                                                          WHO WAS SHERRY ARNSTEIN?  </vt:lpstr>
      <vt:lpstr> THE SIGNIFICANCE OF THE LADDER</vt:lpstr>
      <vt:lpstr>    PASSIVE OR POWERFUL? </vt:lpstr>
      <vt:lpstr>                                IS POWER THE ONLY GOAL?  </vt:lpstr>
      <vt:lpstr>                STRATEGIC GOALS </vt:lpstr>
      <vt:lpstr>                 THE STRUGGLE FOR POWER </vt:lpstr>
      <vt:lpstr>                                              HAS THE INVOLVEMENT SYSTEM FAILED?  </vt:lpstr>
      <vt:lpstr>                PHONY RIGHTS</vt:lpstr>
      <vt:lpstr>                     CONCLUSION</vt:lpstr>
      <vt:lpstr>  GETTING UP THE LADDER</vt:lpstr>
      <vt:lpstr>                 CONTACT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REVALIDATION –  WHAT IS NEEDED NEXT FROM A PATIENTS POINT OF VIEW?</dc:title>
  <dc:creator>S.Fisher</dc:creator>
  <cp:lastModifiedBy>Polly Healy</cp:lastModifiedBy>
  <cp:revision>160</cp:revision>
  <dcterms:created xsi:type="dcterms:W3CDTF">2012-10-18T16:22:14Z</dcterms:created>
  <dcterms:modified xsi:type="dcterms:W3CDTF">2015-11-26T13:02:49Z</dcterms:modified>
</cp:coreProperties>
</file>