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0" r:id="rId3"/>
    <p:sldMasterId id="2147483744" r:id="rId4"/>
    <p:sldMasterId id="2147483756" r:id="rId5"/>
    <p:sldMasterId id="2147483780" r:id="rId6"/>
    <p:sldMasterId id="2147483792" r:id="rId7"/>
  </p:sldMasterIdLst>
  <p:notesMasterIdLst>
    <p:notesMasterId r:id="rId28"/>
  </p:notesMasterIdLst>
  <p:sldIdLst>
    <p:sldId id="256" r:id="rId8"/>
    <p:sldId id="283" r:id="rId9"/>
    <p:sldId id="311" r:id="rId10"/>
    <p:sldId id="285" r:id="rId11"/>
    <p:sldId id="322" r:id="rId12"/>
    <p:sldId id="329" r:id="rId13"/>
    <p:sldId id="335" r:id="rId14"/>
    <p:sldId id="338" r:id="rId15"/>
    <p:sldId id="339" r:id="rId16"/>
    <p:sldId id="313" r:id="rId17"/>
    <p:sldId id="341" r:id="rId18"/>
    <p:sldId id="342" r:id="rId19"/>
    <p:sldId id="343" r:id="rId20"/>
    <p:sldId id="344" r:id="rId21"/>
    <p:sldId id="345" r:id="rId22"/>
    <p:sldId id="346" r:id="rId23"/>
    <p:sldId id="348" r:id="rId24"/>
    <p:sldId id="349" r:id="rId25"/>
    <p:sldId id="301" r:id="rId26"/>
    <p:sldId id="350" r:id="rId27"/>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p:cViewPr varScale="1">
        <p:scale>
          <a:sx n="106" d="100"/>
          <a:sy n="106" d="100"/>
        </p:scale>
        <p:origin x="-2392" y="-11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tags" Target="tags/tag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2.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Number of women</c:v>
                </c:pt>
              </c:strCache>
            </c:strRef>
          </c:tx>
          <c:spPr>
            <a:solidFill>
              <a:srgbClr val="7030A0"/>
            </a:solidFill>
            <a:ln>
              <a:noFill/>
            </a:ln>
            <a:effectLst/>
          </c:spPr>
          <c:invertIfNegative val="0"/>
          <c:cat>
            <c:strRef>
              <c:f>Sheet1!$A$2:$A$10</c:f>
              <c:strCache>
                <c:ptCount val="9"/>
                <c:pt idx="0">
                  <c:v>Antenatal</c:v>
                </c:pt>
                <c:pt idx="1">
                  <c:v>Postnatal 0-42 days</c:v>
                </c:pt>
                <c:pt idx="2">
                  <c:v>Postnatal 43-84 days</c:v>
                </c:pt>
                <c:pt idx="3">
                  <c:v>Postnatal 85-126 days</c:v>
                </c:pt>
                <c:pt idx="4">
                  <c:v>Postnatal 127-168 days</c:v>
                </c:pt>
                <c:pt idx="5">
                  <c:v>Postnatal 169-210 days</c:v>
                </c:pt>
                <c:pt idx="6">
                  <c:v>Postnatal 211-252 days</c:v>
                </c:pt>
                <c:pt idx="7">
                  <c:v>Postnatal 253-294 days</c:v>
                </c:pt>
                <c:pt idx="8">
                  <c:v>Postnatal 295-365 days</c:v>
                </c:pt>
              </c:strCache>
            </c:strRef>
          </c:cat>
          <c:val>
            <c:numRef>
              <c:f>Sheet1!$B$2:$B$10</c:f>
              <c:numCache>
                <c:formatCode>General</c:formatCode>
                <c:ptCount val="9"/>
                <c:pt idx="0">
                  <c:v>12.0</c:v>
                </c:pt>
                <c:pt idx="1">
                  <c:v>9.0</c:v>
                </c:pt>
                <c:pt idx="2">
                  <c:v>17.0</c:v>
                </c:pt>
                <c:pt idx="3">
                  <c:v>8.0</c:v>
                </c:pt>
                <c:pt idx="4">
                  <c:v>14.0</c:v>
                </c:pt>
                <c:pt idx="5">
                  <c:v>16.0</c:v>
                </c:pt>
                <c:pt idx="6">
                  <c:v>5.0</c:v>
                </c:pt>
                <c:pt idx="7">
                  <c:v>7.0</c:v>
                </c:pt>
                <c:pt idx="8">
                  <c:v>13.0</c:v>
                </c:pt>
              </c:numCache>
            </c:numRef>
          </c:val>
        </c:ser>
        <c:dLbls>
          <c:showLegendKey val="0"/>
          <c:showVal val="0"/>
          <c:showCatName val="0"/>
          <c:showSerName val="0"/>
          <c:showPercent val="0"/>
          <c:showBubbleSize val="0"/>
        </c:dLbls>
        <c:gapWidth val="219"/>
        <c:overlap val="-27"/>
        <c:axId val="-2130117432"/>
        <c:axId val="-2130111272"/>
      </c:barChart>
      <c:catAx>
        <c:axId val="-2130117432"/>
        <c:scaling>
          <c:orientation val="minMax"/>
        </c:scaling>
        <c:delete val="0"/>
        <c:axPos val="b"/>
        <c:title>
          <c:tx>
            <c:rich>
              <a:bodyPr rot="0" vert="horz"/>
              <a:lstStyle/>
              <a:p>
                <a:pPr>
                  <a:defRPr/>
                </a:pPr>
                <a:r>
                  <a:rPr lang="en-GB"/>
                  <a:t>Time period</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130111272"/>
        <c:crosses val="autoZero"/>
        <c:auto val="1"/>
        <c:lblAlgn val="ctr"/>
        <c:lblOffset val="100"/>
        <c:noMultiLvlLbl val="0"/>
      </c:catAx>
      <c:valAx>
        <c:axId val="-2130111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Number of women who died</a:t>
                </a:r>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21301174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7B6A70-9D65-4241-B470-46738571EE55}" type="datetimeFigureOut">
              <a:rPr lang="en-US" smtClean="0"/>
              <a:t>22/03/16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E7C75D-63BD-DB47-92D8-869CEED86294}" type="slidenum">
              <a:rPr lang="en-US" smtClean="0"/>
              <a:t>‹#›</a:t>
            </a:fld>
            <a:endParaRPr lang="en-US"/>
          </a:p>
        </p:txBody>
      </p:sp>
    </p:spTree>
    <p:extLst>
      <p:ext uri="{BB962C8B-B14F-4D97-AF65-F5344CB8AC3E}">
        <p14:creationId xmlns:p14="http://schemas.microsoft.com/office/powerpoint/2010/main" val="39890758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000000"/>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t>22/03/16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DE5EEE-1C6E-4EF9-90CB-4FCDE250DE01}" type="slidenum">
              <a:rPr lang="en-GB" smtClean="0"/>
              <a:t>‹#›</a:t>
            </a:fld>
            <a:endParaRPr lang="en-GB"/>
          </a:p>
        </p:txBody>
      </p:sp>
    </p:spTree>
    <p:extLst>
      <p:ext uri="{BB962C8B-B14F-4D97-AF65-F5344CB8AC3E}">
        <p14:creationId xmlns:p14="http://schemas.microsoft.com/office/powerpoint/2010/main" val="4055276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t>22/03/16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DE5EEE-1C6E-4EF9-90CB-4FCDE250DE01}" type="slidenum">
              <a:rPr lang="en-GB" smtClean="0"/>
              <a:t>‹#›</a:t>
            </a:fld>
            <a:endParaRPr lang="en-GB"/>
          </a:p>
        </p:txBody>
      </p:sp>
    </p:spTree>
    <p:extLst>
      <p:ext uri="{BB962C8B-B14F-4D97-AF65-F5344CB8AC3E}">
        <p14:creationId xmlns:p14="http://schemas.microsoft.com/office/powerpoint/2010/main" val="372516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t>22/03/16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DE5EEE-1C6E-4EF9-90CB-4FCDE250DE01}" type="slidenum">
              <a:rPr lang="en-GB" smtClean="0"/>
              <a:t>‹#›</a:t>
            </a:fld>
            <a:endParaRPr lang="en-GB"/>
          </a:p>
        </p:txBody>
      </p:sp>
    </p:spTree>
    <p:extLst>
      <p:ext uri="{BB962C8B-B14F-4D97-AF65-F5344CB8AC3E}">
        <p14:creationId xmlns:p14="http://schemas.microsoft.com/office/powerpoint/2010/main" val="2239328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85CC2182-FBF5-46E1-837B-AC00CAF62DC5}" type="datetimeFigureOut">
              <a:rPr lang="en-GB" smtClean="0"/>
              <a:t>22/03/16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EDE5EEE-1C6E-4EF9-90CB-4FCDE250DE01}" type="slidenum">
              <a:rPr lang="en-GB" smtClean="0"/>
              <a:t>‹#›</a:t>
            </a:fld>
            <a:endParaRPr lang="en-GB"/>
          </a:p>
        </p:txBody>
      </p:sp>
    </p:spTree>
    <p:extLst>
      <p:ext uri="{BB962C8B-B14F-4D97-AF65-F5344CB8AC3E}">
        <p14:creationId xmlns:p14="http://schemas.microsoft.com/office/powerpoint/2010/main" val="275145715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85CC2182-FBF5-46E1-837B-AC00CAF62DC5}" type="datetimeFigureOut">
              <a:rPr lang="en-GB" smtClean="0"/>
              <a:t>22/03/16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EDE5EEE-1C6E-4EF9-90CB-4FCDE250DE01}" type="slidenum">
              <a:rPr lang="en-GB" smtClean="0"/>
              <a:t>‹#›</a:t>
            </a:fld>
            <a:endParaRPr lang="en-GB"/>
          </a:p>
        </p:txBody>
      </p:sp>
    </p:spTree>
    <p:extLst>
      <p:ext uri="{BB962C8B-B14F-4D97-AF65-F5344CB8AC3E}">
        <p14:creationId xmlns:p14="http://schemas.microsoft.com/office/powerpoint/2010/main" val="2420344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5CC2182-FBF5-46E1-837B-AC00CAF62DC5}" type="datetimeFigureOut">
              <a:rPr lang="en-GB" smtClean="0"/>
              <a:t>22/03/16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EDE5EEE-1C6E-4EF9-90CB-4FCDE250DE01}" type="slidenum">
              <a:rPr lang="en-GB" smtClean="0"/>
              <a:t>‹#›</a:t>
            </a:fld>
            <a:endParaRPr lang="en-GB"/>
          </a:p>
        </p:txBody>
      </p:sp>
    </p:spTree>
    <p:extLst>
      <p:ext uri="{BB962C8B-B14F-4D97-AF65-F5344CB8AC3E}">
        <p14:creationId xmlns:p14="http://schemas.microsoft.com/office/powerpoint/2010/main" val="1342183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85CC2182-FBF5-46E1-837B-AC00CAF62DC5}" type="datetimeFigureOut">
              <a:rPr lang="en-GB" smtClean="0"/>
              <a:t>22/03/16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EDE5EEE-1C6E-4EF9-90CB-4FCDE250DE01}" type="slidenum">
              <a:rPr lang="en-GB" smtClean="0"/>
              <a:t>‹#›</a:t>
            </a:fld>
            <a:endParaRPr lang="en-GB"/>
          </a:p>
        </p:txBody>
      </p:sp>
    </p:spTree>
    <p:extLst>
      <p:ext uri="{BB962C8B-B14F-4D97-AF65-F5344CB8AC3E}">
        <p14:creationId xmlns:p14="http://schemas.microsoft.com/office/powerpoint/2010/main" val="2638837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85CC2182-FBF5-46E1-837B-AC00CAF62DC5}" type="datetimeFigureOut">
              <a:rPr lang="en-GB" smtClean="0"/>
              <a:t>22/03/16</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BEDE5EEE-1C6E-4EF9-90CB-4FCDE250DE01}" type="slidenum">
              <a:rPr lang="en-GB" smtClean="0"/>
              <a:t>‹#›</a:t>
            </a:fld>
            <a:endParaRPr lang="en-GB"/>
          </a:p>
        </p:txBody>
      </p:sp>
    </p:spTree>
    <p:extLst>
      <p:ext uri="{BB962C8B-B14F-4D97-AF65-F5344CB8AC3E}">
        <p14:creationId xmlns:p14="http://schemas.microsoft.com/office/powerpoint/2010/main" val="2968818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85CC2182-FBF5-46E1-837B-AC00CAF62DC5}" type="datetimeFigureOut">
              <a:rPr lang="en-GB" smtClean="0"/>
              <a:t>22/03/16</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BEDE5EEE-1C6E-4EF9-90CB-4FCDE250DE01}" type="slidenum">
              <a:rPr lang="en-GB" smtClean="0"/>
              <a:t>‹#›</a:t>
            </a:fld>
            <a:endParaRPr lang="en-GB"/>
          </a:p>
        </p:txBody>
      </p:sp>
    </p:spTree>
    <p:extLst>
      <p:ext uri="{BB962C8B-B14F-4D97-AF65-F5344CB8AC3E}">
        <p14:creationId xmlns:p14="http://schemas.microsoft.com/office/powerpoint/2010/main" val="3145761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5CC2182-FBF5-46E1-837B-AC00CAF62DC5}" type="datetimeFigureOut">
              <a:rPr lang="en-GB" smtClean="0"/>
              <a:t>22/03/16</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BEDE5EEE-1C6E-4EF9-90CB-4FCDE250DE01}" type="slidenum">
              <a:rPr lang="en-GB" smtClean="0"/>
              <a:t>‹#›</a:t>
            </a:fld>
            <a:endParaRPr lang="en-GB"/>
          </a:p>
        </p:txBody>
      </p:sp>
    </p:spTree>
    <p:extLst>
      <p:ext uri="{BB962C8B-B14F-4D97-AF65-F5344CB8AC3E}">
        <p14:creationId xmlns:p14="http://schemas.microsoft.com/office/powerpoint/2010/main" val="374762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5CC2182-FBF5-46E1-837B-AC00CAF62DC5}" type="datetimeFigureOut">
              <a:rPr lang="en-GB" smtClean="0"/>
              <a:t>22/03/16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EDE5EEE-1C6E-4EF9-90CB-4FCDE250DE01}" type="slidenum">
              <a:rPr lang="en-GB" smtClean="0"/>
              <a:t>‹#›</a:t>
            </a:fld>
            <a:endParaRPr lang="en-GB"/>
          </a:p>
        </p:txBody>
      </p:sp>
    </p:spTree>
    <p:extLst>
      <p:ext uri="{BB962C8B-B14F-4D97-AF65-F5344CB8AC3E}">
        <p14:creationId xmlns:p14="http://schemas.microsoft.com/office/powerpoint/2010/main" val="946635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t>22/03/16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DE5EEE-1C6E-4EF9-90CB-4FCDE250DE01}" type="slidenum">
              <a:rPr lang="en-GB" smtClean="0"/>
              <a:t>‹#›</a:t>
            </a:fld>
            <a:endParaRPr lang="en-GB"/>
          </a:p>
        </p:txBody>
      </p:sp>
    </p:spTree>
    <p:extLst>
      <p:ext uri="{BB962C8B-B14F-4D97-AF65-F5344CB8AC3E}">
        <p14:creationId xmlns:p14="http://schemas.microsoft.com/office/powerpoint/2010/main" val="2367383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5CC2182-FBF5-46E1-837B-AC00CAF62DC5}" type="datetimeFigureOut">
              <a:rPr lang="en-GB" smtClean="0"/>
              <a:t>22/03/16</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EDE5EEE-1C6E-4EF9-90CB-4FCDE250DE01}" type="slidenum">
              <a:rPr lang="en-GB" smtClean="0"/>
              <a:t>‹#›</a:t>
            </a:fld>
            <a:endParaRPr lang="en-GB"/>
          </a:p>
        </p:txBody>
      </p:sp>
    </p:spTree>
    <p:extLst>
      <p:ext uri="{BB962C8B-B14F-4D97-AF65-F5344CB8AC3E}">
        <p14:creationId xmlns:p14="http://schemas.microsoft.com/office/powerpoint/2010/main" val="1951791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85CC2182-FBF5-46E1-837B-AC00CAF62DC5}" type="datetimeFigureOut">
              <a:rPr lang="en-GB" smtClean="0"/>
              <a:t>22/03/16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EDE5EEE-1C6E-4EF9-90CB-4FCDE250DE01}" type="slidenum">
              <a:rPr lang="en-GB" smtClean="0"/>
              <a:t>‹#›</a:t>
            </a:fld>
            <a:endParaRPr lang="en-GB"/>
          </a:p>
        </p:txBody>
      </p:sp>
    </p:spTree>
    <p:extLst>
      <p:ext uri="{BB962C8B-B14F-4D97-AF65-F5344CB8AC3E}">
        <p14:creationId xmlns:p14="http://schemas.microsoft.com/office/powerpoint/2010/main" val="3621432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85CC2182-FBF5-46E1-837B-AC00CAF62DC5}" type="datetimeFigureOut">
              <a:rPr lang="en-GB" smtClean="0"/>
              <a:t>22/03/16</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EDE5EEE-1C6E-4EF9-90CB-4FCDE250DE01}" type="slidenum">
              <a:rPr lang="en-GB" smtClean="0"/>
              <a:t>‹#›</a:t>
            </a:fld>
            <a:endParaRPr lang="en-GB"/>
          </a:p>
        </p:txBody>
      </p:sp>
    </p:spTree>
    <p:extLst>
      <p:ext uri="{BB962C8B-B14F-4D97-AF65-F5344CB8AC3E}">
        <p14:creationId xmlns:p14="http://schemas.microsoft.com/office/powerpoint/2010/main" val="3374118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000000"/>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4055276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3673833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1890376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6" name="Footer Placeholder 5"/>
          <p:cNvSpPr>
            <a:spLocks noGrp="1"/>
          </p:cNvSpPr>
          <p:nvPr>
            <p:ph type="ftr" sz="quarter" idx="11"/>
          </p:nvPr>
        </p:nvSpPr>
        <p:spPr/>
        <p:txBody>
          <a:bodyPr/>
          <a:lstStyle/>
          <a:p>
            <a:endParaRPr lang="en-GB">
              <a:solidFill>
                <a:srgbClr val="781D7E">
                  <a:tint val="75000"/>
                </a:srgbClr>
              </a:solidFill>
              <a:latin typeface="Calibri"/>
            </a:endParaRPr>
          </a:p>
        </p:txBody>
      </p:sp>
      <p:sp>
        <p:nvSpPr>
          <p:cNvPr id="7" name="Slide Number Placeholder 6"/>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3183066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8" name="Footer Placeholder 7"/>
          <p:cNvSpPr>
            <a:spLocks noGrp="1"/>
          </p:cNvSpPr>
          <p:nvPr>
            <p:ph type="ftr" sz="quarter" idx="11"/>
          </p:nvPr>
        </p:nvSpPr>
        <p:spPr/>
        <p:txBody>
          <a:bodyPr/>
          <a:lstStyle/>
          <a:p>
            <a:endParaRPr lang="en-GB">
              <a:solidFill>
                <a:srgbClr val="781D7E">
                  <a:tint val="75000"/>
                </a:srgbClr>
              </a:solidFill>
              <a:latin typeface="Calibri"/>
            </a:endParaRPr>
          </a:p>
        </p:txBody>
      </p:sp>
      <p:sp>
        <p:nvSpPr>
          <p:cNvPr id="9" name="Slide Number Placeholder 8"/>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551804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4" name="Footer Placeholder 3"/>
          <p:cNvSpPr>
            <a:spLocks noGrp="1"/>
          </p:cNvSpPr>
          <p:nvPr>
            <p:ph type="ftr" sz="quarter" idx="11"/>
          </p:nvPr>
        </p:nvSpPr>
        <p:spPr/>
        <p:txBody>
          <a:bodyPr/>
          <a:lstStyle/>
          <a:p>
            <a:endParaRPr lang="en-GB">
              <a:solidFill>
                <a:srgbClr val="781D7E">
                  <a:tint val="75000"/>
                </a:srgbClr>
              </a:solidFill>
              <a:latin typeface="Calibri"/>
            </a:endParaRPr>
          </a:p>
        </p:txBody>
      </p:sp>
      <p:sp>
        <p:nvSpPr>
          <p:cNvPr id="5" name="Slide Number Placeholder 4"/>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164443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3" name="Footer Placeholder 2"/>
          <p:cNvSpPr>
            <a:spLocks noGrp="1"/>
          </p:cNvSpPr>
          <p:nvPr>
            <p:ph type="ftr" sz="quarter" idx="11"/>
          </p:nvPr>
        </p:nvSpPr>
        <p:spPr/>
        <p:txBody>
          <a:bodyPr/>
          <a:lstStyle/>
          <a:p>
            <a:endParaRPr lang="en-GB">
              <a:solidFill>
                <a:srgbClr val="781D7E">
                  <a:tint val="75000"/>
                </a:srgbClr>
              </a:solidFill>
              <a:latin typeface="Calibri"/>
            </a:endParaRPr>
          </a:p>
        </p:txBody>
      </p:sp>
      <p:sp>
        <p:nvSpPr>
          <p:cNvPr id="4" name="Slide Number Placeholder 3"/>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112399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C2182-FBF5-46E1-837B-AC00CAF62DC5}" type="datetimeFigureOut">
              <a:rPr lang="en-GB" smtClean="0"/>
              <a:t>22/03/16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DE5EEE-1C6E-4EF9-90CB-4FCDE250DE01}" type="slidenum">
              <a:rPr lang="en-GB" smtClean="0"/>
              <a:t>‹#›</a:t>
            </a:fld>
            <a:endParaRPr lang="en-GB"/>
          </a:p>
        </p:txBody>
      </p:sp>
    </p:spTree>
    <p:extLst>
      <p:ext uri="{BB962C8B-B14F-4D97-AF65-F5344CB8AC3E}">
        <p14:creationId xmlns:p14="http://schemas.microsoft.com/office/powerpoint/2010/main" val="1890376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6" name="Footer Placeholder 5"/>
          <p:cNvSpPr>
            <a:spLocks noGrp="1"/>
          </p:cNvSpPr>
          <p:nvPr>
            <p:ph type="ftr" sz="quarter" idx="11"/>
          </p:nvPr>
        </p:nvSpPr>
        <p:spPr/>
        <p:txBody>
          <a:bodyPr/>
          <a:lstStyle/>
          <a:p>
            <a:endParaRPr lang="en-GB">
              <a:solidFill>
                <a:srgbClr val="781D7E">
                  <a:tint val="75000"/>
                </a:srgbClr>
              </a:solidFill>
              <a:latin typeface="Calibri"/>
            </a:endParaRPr>
          </a:p>
        </p:txBody>
      </p:sp>
      <p:sp>
        <p:nvSpPr>
          <p:cNvPr id="7" name="Slide Number Placeholder 6"/>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3425180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6" name="Footer Placeholder 5"/>
          <p:cNvSpPr>
            <a:spLocks noGrp="1"/>
          </p:cNvSpPr>
          <p:nvPr>
            <p:ph type="ftr" sz="quarter" idx="11"/>
          </p:nvPr>
        </p:nvSpPr>
        <p:spPr/>
        <p:txBody>
          <a:bodyPr/>
          <a:lstStyle/>
          <a:p>
            <a:endParaRPr lang="en-GB">
              <a:solidFill>
                <a:srgbClr val="781D7E">
                  <a:tint val="75000"/>
                </a:srgbClr>
              </a:solidFill>
              <a:latin typeface="Calibri"/>
            </a:endParaRPr>
          </a:p>
        </p:txBody>
      </p:sp>
      <p:sp>
        <p:nvSpPr>
          <p:cNvPr id="7" name="Slide Number Placeholder 6"/>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864840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3725165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2393280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000000"/>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4055276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3673833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1890376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6" name="Footer Placeholder 5"/>
          <p:cNvSpPr>
            <a:spLocks noGrp="1"/>
          </p:cNvSpPr>
          <p:nvPr>
            <p:ph type="ftr" sz="quarter" idx="11"/>
          </p:nvPr>
        </p:nvSpPr>
        <p:spPr/>
        <p:txBody>
          <a:bodyPr/>
          <a:lstStyle/>
          <a:p>
            <a:endParaRPr lang="en-GB">
              <a:solidFill>
                <a:srgbClr val="781D7E">
                  <a:tint val="75000"/>
                </a:srgbClr>
              </a:solidFill>
              <a:latin typeface="Calibri"/>
            </a:endParaRPr>
          </a:p>
        </p:txBody>
      </p:sp>
      <p:sp>
        <p:nvSpPr>
          <p:cNvPr id="7" name="Slide Number Placeholder 6"/>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3183066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8" name="Footer Placeholder 7"/>
          <p:cNvSpPr>
            <a:spLocks noGrp="1"/>
          </p:cNvSpPr>
          <p:nvPr>
            <p:ph type="ftr" sz="quarter" idx="11"/>
          </p:nvPr>
        </p:nvSpPr>
        <p:spPr/>
        <p:txBody>
          <a:bodyPr/>
          <a:lstStyle/>
          <a:p>
            <a:endParaRPr lang="en-GB">
              <a:solidFill>
                <a:srgbClr val="781D7E">
                  <a:tint val="75000"/>
                </a:srgbClr>
              </a:solidFill>
              <a:latin typeface="Calibri"/>
            </a:endParaRPr>
          </a:p>
        </p:txBody>
      </p:sp>
      <p:sp>
        <p:nvSpPr>
          <p:cNvPr id="9" name="Slide Number Placeholder 8"/>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551804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4" name="Footer Placeholder 3"/>
          <p:cNvSpPr>
            <a:spLocks noGrp="1"/>
          </p:cNvSpPr>
          <p:nvPr>
            <p:ph type="ftr" sz="quarter" idx="11"/>
          </p:nvPr>
        </p:nvSpPr>
        <p:spPr/>
        <p:txBody>
          <a:bodyPr/>
          <a:lstStyle/>
          <a:p>
            <a:endParaRPr lang="en-GB">
              <a:solidFill>
                <a:srgbClr val="781D7E">
                  <a:tint val="75000"/>
                </a:srgbClr>
              </a:solidFill>
              <a:latin typeface="Calibri"/>
            </a:endParaRPr>
          </a:p>
        </p:txBody>
      </p:sp>
      <p:sp>
        <p:nvSpPr>
          <p:cNvPr id="5" name="Slide Number Placeholder 4"/>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164443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CC2182-FBF5-46E1-837B-AC00CAF62DC5}" type="datetimeFigureOut">
              <a:rPr lang="en-GB" smtClean="0"/>
              <a:t>22/03/16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DE5EEE-1C6E-4EF9-90CB-4FCDE250DE01}" type="slidenum">
              <a:rPr lang="en-GB" smtClean="0"/>
              <a:t>‹#›</a:t>
            </a:fld>
            <a:endParaRPr lang="en-GB"/>
          </a:p>
        </p:txBody>
      </p:sp>
    </p:spTree>
    <p:extLst>
      <p:ext uri="{BB962C8B-B14F-4D97-AF65-F5344CB8AC3E}">
        <p14:creationId xmlns:p14="http://schemas.microsoft.com/office/powerpoint/2010/main" val="31830669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3" name="Footer Placeholder 2"/>
          <p:cNvSpPr>
            <a:spLocks noGrp="1"/>
          </p:cNvSpPr>
          <p:nvPr>
            <p:ph type="ftr" sz="quarter" idx="11"/>
          </p:nvPr>
        </p:nvSpPr>
        <p:spPr/>
        <p:txBody>
          <a:bodyPr/>
          <a:lstStyle/>
          <a:p>
            <a:endParaRPr lang="en-GB">
              <a:solidFill>
                <a:srgbClr val="781D7E">
                  <a:tint val="75000"/>
                </a:srgbClr>
              </a:solidFill>
              <a:latin typeface="Calibri"/>
            </a:endParaRPr>
          </a:p>
        </p:txBody>
      </p:sp>
      <p:sp>
        <p:nvSpPr>
          <p:cNvPr id="4" name="Slide Number Placeholder 3"/>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11239901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6" name="Footer Placeholder 5"/>
          <p:cNvSpPr>
            <a:spLocks noGrp="1"/>
          </p:cNvSpPr>
          <p:nvPr>
            <p:ph type="ftr" sz="quarter" idx="11"/>
          </p:nvPr>
        </p:nvSpPr>
        <p:spPr/>
        <p:txBody>
          <a:bodyPr/>
          <a:lstStyle/>
          <a:p>
            <a:endParaRPr lang="en-GB">
              <a:solidFill>
                <a:srgbClr val="781D7E">
                  <a:tint val="75000"/>
                </a:srgbClr>
              </a:solidFill>
              <a:latin typeface="Calibri"/>
            </a:endParaRPr>
          </a:p>
        </p:txBody>
      </p:sp>
      <p:sp>
        <p:nvSpPr>
          <p:cNvPr id="7" name="Slide Number Placeholder 6"/>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34251803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6" name="Footer Placeholder 5"/>
          <p:cNvSpPr>
            <a:spLocks noGrp="1"/>
          </p:cNvSpPr>
          <p:nvPr>
            <p:ph type="ftr" sz="quarter" idx="11"/>
          </p:nvPr>
        </p:nvSpPr>
        <p:spPr/>
        <p:txBody>
          <a:bodyPr/>
          <a:lstStyle/>
          <a:p>
            <a:endParaRPr lang="en-GB">
              <a:solidFill>
                <a:srgbClr val="781D7E">
                  <a:tint val="75000"/>
                </a:srgbClr>
              </a:solidFill>
              <a:latin typeface="Calibri"/>
            </a:endParaRPr>
          </a:p>
        </p:txBody>
      </p:sp>
      <p:sp>
        <p:nvSpPr>
          <p:cNvPr id="7" name="Slide Number Placeholder 6"/>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864840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37251655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239328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000000"/>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40552765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3673833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18903768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6" name="Footer Placeholder 5"/>
          <p:cNvSpPr>
            <a:spLocks noGrp="1"/>
          </p:cNvSpPr>
          <p:nvPr>
            <p:ph type="ftr" sz="quarter" idx="11"/>
          </p:nvPr>
        </p:nvSpPr>
        <p:spPr/>
        <p:txBody>
          <a:bodyPr/>
          <a:lstStyle/>
          <a:p>
            <a:endParaRPr lang="en-GB">
              <a:solidFill>
                <a:srgbClr val="781D7E">
                  <a:tint val="75000"/>
                </a:srgbClr>
              </a:solidFill>
              <a:latin typeface="Calibri"/>
            </a:endParaRPr>
          </a:p>
        </p:txBody>
      </p:sp>
      <p:sp>
        <p:nvSpPr>
          <p:cNvPr id="7" name="Slide Number Placeholder 6"/>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31830669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8" name="Footer Placeholder 7"/>
          <p:cNvSpPr>
            <a:spLocks noGrp="1"/>
          </p:cNvSpPr>
          <p:nvPr>
            <p:ph type="ftr" sz="quarter" idx="11"/>
          </p:nvPr>
        </p:nvSpPr>
        <p:spPr/>
        <p:txBody>
          <a:bodyPr/>
          <a:lstStyle/>
          <a:p>
            <a:endParaRPr lang="en-GB">
              <a:solidFill>
                <a:srgbClr val="781D7E">
                  <a:tint val="75000"/>
                </a:srgbClr>
              </a:solidFill>
              <a:latin typeface="Calibri"/>
            </a:endParaRPr>
          </a:p>
        </p:txBody>
      </p:sp>
      <p:sp>
        <p:nvSpPr>
          <p:cNvPr id="9" name="Slide Number Placeholder 8"/>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551804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CC2182-FBF5-46E1-837B-AC00CAF62DC5}" type="datetimeFigureOut">
              <a:rPr lang="en-GB" smtClean="0"/>
              <a:t>22/03/16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DE5EEE-1C6E-4EF9-90CB-4FCDE250DE01}" type="slidenum">
              <a:rPr lang="en-GB" smtClean="0"/>
              <a:t>‹#›</a:t>
            </a:fld>
            <a:endParaRPr lang="en-GB"/>
          </a:p>
        </p:txBody>
      </p:sp>
    </p:spTree>
    <p:extLst>
      <p:ext uri="{BB962C8B-B14F-4D97-AF65-F5344CB8AC3E}">
        <p14:creationId xmlns:p14="http://schemas.microsoft.com/office/powerpoint/2010/main" val="25518049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4" name="Footer Placeholder 3"/>
          <p:cNvSpPr>
            <a:spLocks noGrp="1"/>
          </p:cNvSpPr>
          <p:nvPr>
            <p:ph type="ftr" sz="quarter" idx="11"/>
          </p:nvPr>
        </p:nvSpPr>
        <p:spPr/>
        <p:txBody>
          <a:bodyPr/>
          <a:lstStyle/>
          <a:p>
            <a:endParaRPr lang="en-GB">
              <a:solidFill>
                <a:srgbClr val="781D7E">
                  <a:tint val="75000"/>
                </a:srgbClr>
              </a:solidFill>
              <a:latin typeface="Calibri"/>
            </a:endParaRPr>
          </a:p>
        </p:txBody>
      </p:sp>
      <p:sp>
        <p:nvSpPr>
          <p:cNvPr id="5" name="Slide Number Placeholder 4"/>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1644439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3" name="Footer Placeholder 2"/>
          <p:cNvSpPr>
            <a:spLocks noGrp="1"/>
          </p:cNvSpPr>
          <p:nvPr>
            <p:ph type="ftr" sz="quarter" idx="11"/>
          </p:nvPr>
        </p:nvSpPr>
        <p:spPr/>
        <p:txBody>
          <a:bodyPr/>
          <a:lstStyle/>
          <a:p>
            <a:endParaRPr lang="en-GB">
              <a:solidFill>
                <a:srgbClr val="781D7E">
                  <a:tint val="75000"/>
                </a:srgbClr>
              </a:solidFill>
              <a:latin typeface="Calibri"/>
            </a:endParaRPr>
          </a:p>
        </p:txBody>
      </p:sp>
      <p:sp>
        <p:nvSpPr>
          <p:cNvPr id="4" name="Slide Number Placeholder 3"/>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11239901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6" name="Footer Placeholder 5"/>
          <p:cNvSpPr>
            <a:spLocks noGrp="1"/>
          </p:cNvSpPr>
          <p:nvPr>
            <p:ph type="ftr" sz="quarter" idx="11"/>
          </p:nvPr>
        </p:nvSpPr>
        <p:spPr/>
        <p:txBody>
          <a:bodyPr/>
          <a:lstStyle/>
          <a:p>
            <a:endParaRPr lang="en-GB">
              <a:solidFill>
                <a:srgbClr val="781D7E">
                  <a:tint val="75000"/>
                </a:srgbClr>
              </a:solidFill>
              <a:latin typeface="Calibri"/>
            </a:endParaRPr>
          </a:p>
        </p:txBody>
      </p:sp>
      <p:sp>
        <p:nvSpPr>
          <p:cNvPr id="7" name="Slide Number Placeholder 6"/>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34251803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6" name="Footer Placeholder 5"/>
          <p:cNvSpPr>
            <a:spLocks noGrp="1"/>
          </p:cNvSpPr>
          <p:nvPr>
            <p:ph type="ftr" sz="quarter" idx="11"/>
          </p:nvPr>
        </p:nvSpPr>
        <p:spPr/>
        <p:txBody>
          <a:bodyPr/>
          <a:lstStyle/>
          <a:p>
            <a:endParaRPr lang="en-GB">
              <a:solidFill>
                <a:srgbClr val="781D7E">
                  <a:tint val="75000"/>
                </a:srgbClr>
              </a:solidFill>
              <a:latin typeface="Calibri"/>
            </a:endParaRPr>
          </a:p>
        </p:txBody>
      </p:sp>
      <p:sp>
        <p:nvSpPr>
          <p:cNvPr id="7" name="Slide Number Placeholder 6"/>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8648409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37251655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2393280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000000"/>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40552765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3673833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18903768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6" name="Footer Placeholder 5"/>
          <p:cNvSpPr>
            <a:spLocks noGrp="1"/>
          </p:cNvSpPr>
          <p:nvPr>
            <p:ph type="ftr" sz="quarter" idx="11"/>
          </p:nvPr>
        </p:nvSpPr>
        <p:spPr/>
        <p:txBody>
          <a:bodyPr/>
          <a:lstStyle/>
          <a:p>
            <a:endParaRPr lang="en-GB">
              <a:solidFill>
                <a:srgbClr val="781D7E">
                  <a:tint val="75000"/>
                </a:srgbClr>
              </a:solidFill>
              <a:latin typeface="Calibri"/>
            </a:endParaRPr>
          </a:p>
        </p:txBody>
      </p:sp>
      <p:sp>
        <p:nvSpPr>
          <p:cNvPr id="7" name="Slide Number Placeholder 6"/>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3183066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CC2182-FBF5-46E1-837B-AC00CAF62DC5}" type="datetimeFigureOut">
              <a:rPr lang="en-GB" smtClean="0"/>
              <a:t>22/03/16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DE5EEE-1C6E-4EF9-90CB-4FCDE250DE01}" type="slidenum">
              <a:rPr lang="en-GB" smtClean="0"/>
              <a:t>‹#›</a:t>
            </a:fld>
            <a:endParaRPr lang="en-GB"/>
          </a:p>
        </p:txBody>
      </p:sp>
    </p:spTree>
    <p:extLst>
      <p:ext uri="{BB962C8B-B14F-4D97-AF65-F5344CB8AC3E}">
        <p14:creationId xmlns:p14="http://schemas.microsoft.com/office/powerpoint/2010/main" val="1644439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8" name="Footer Placeholder 7"/>
          <p:cNvSpPr>
            <a:spLocks noGrp="1"/>
          </p:cNvSpPr>
          <p:nvPr>
            <p:ph type="ftr" sz="quarter" idx="11"/>
          </p:nvPr>
        </p:nvSpPr>
        <p:spPr/>
        <p:txBody>
          <a:bodyPr/>
          <a:lstStyle/>
          <a:p>
            <a:endParaRPr lang="en-GB">
              <a:solidFill>
                <a:srgbClr val="781D7E">
                  <a:tint val="75000"/>
                </a:srgbClr>
              </a:solidFill>
              <a:latin typeface="Calibri"/>
            </a:endParaRPr>
          </a:p>
        </p:txBody>
      </p:sp>
      <p:sp>
        <p:nvSpPr>
          <p:cNvPr id="9" name="Slide Number Placeholder 8"/>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5518049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4" name="Footer Placeholder 3"/>
          <p:cNvSpPr>
            <a:spLocks noGrp="1"/>
          </p:cNvSpPr>
          <p:nvPr>
            <p:ph type="ftr" sz="quarter" idx="11"/>
          </p:nvPr>
        </p:nvSpPr>
        <p:spPr/>
        <p:txBody>
          <a:bodyPr/>
          <a:lstStyle/>
          <a:p>
            <a:endParaRPr lang="en-GB">
              <a:solidFill>
                <a:srgbClr val="781D7E">
                  <a:tint val="75000"/>
                </a:srgbClr>
              </a:solidFill>
              <a:latin typeface="Calibri"/>
            </a:endParaRPr>
          </a:p>
        </p:txBody>
      </p:sp>
      <p:sp>
        <p:nvSpPr>
          <p:cNvPr id="5" name="Slide Number Placeholder 4"/>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1644439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3" name="Footer Placeholder 2"/>
          <p:cNvSpPr>
            <a:spLocks noGrp="1"/>
          </p:cNvSpPr>
          <p:nvPr>
            <p:ph type="ftr" sz="quarter" idx="11"/>
          </p:nvPr>
        </p:nvSpPr>
        <p:spPr/>
        <p:txBody>
          <a:bodyPr/>
          <a:lstStyle/>
          <a:p>
            <a:endParaRPr lang="en-GB">
              <a:solidFill>
                <a:srgbClr val="781D7E">
                  <a:tint val="75000"/>
                </a:srgbClr>
              </a:solidFill>
              <a:latin typeface="Calibri"/>
            </a:endParaRPr>
          </a:p>
        </p:txBody>
      </p:sp>
      <p:sp>
        <p:nvSpPr>
          <p:cNvPr id="4" name="Slide Number Placeholder 3"/>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11239901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6" name="Footer Placeholder 5"/>
          <p:cNvSpPr>
            <a:spLocks noGrp="1"/>
          </p:cNvSpPr>
          <p:nvPr>
            <p:ph type="ftr" sz="quarter" idx="11"/>
          </p:nvPr>
        </p:nvSpPr>
        <p:spPr/>
        <p:txBody>
          <a:bodyPr/>
          <a:lstStyle/>
          <a:p>
            <a:endParaRPr lang="en-GB">
              <a:solidFill>
                <a:srgbClr val="781D7E">
                  <a:tint val="75000"/>
                </a:srgbClr>
              </a:solidFill>
              <a:latin typeface="Calibri"/>
            </a:endParaRPr>
          </a:p>
        </p:txBody>
      </p:sp>
      <p:sp>
        <p:nvSpPr>
          <p:cNvPr id="7" name="Slide Number Placeholder 6"/>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34251803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6" name="Footer Placeholder 5"/>
          <p:cNvSpPr>
            <a:spLocks noGrp="1"/>
          </p:cNvSpPr>
          <p:nvPr>
            <p:ph type="ftr" sz="quarter" idx="11"/>
          </p:nvPr>
        </p:nvSpPr>
        <p:spPr/>
        <p:txBody>
          <a:bodyPr/>
          <a:lstStyle/>
          <a:p>
            <a:endParaRPr lang="en-GB">
              <a:solidFill>
                <a:srgbClr val="781D7E">
                  <a:tint val="75000"/>
                </a:srgbClr>
              </a:solidFill>
              <a:latin typeface="Calibri"/>
            </a:endParaRPr>
          </a:p>
        </p:txBody>
      </p:sp>
      <p:sp>
        <p:nvSpPr>
          <p:cNvPr id="7" name="Slide Number Placeholder 6"/>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8648409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37251655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2393280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000000"/>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40552765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3673833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189037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C2182-FBF5-46E1-837B-AC00CAF62DC5}" type="datetimeFigureOut">
              <a:rPr lang="en-GB" smtClean="0"/>
              <a:t>22/03/16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DE5EEE-1C6E-4EF9-90CB-4FCDE250DE01}" type="slidenum">
              <a:rPr lang="en-GB" smtClean="0"/>
              <a:t>‹#›</a:t>
            </a:fld>
            <a:endParaRPr lang="en-GB"/>
          </a:p>
        </p:txBody>
      </p:sp>
    </p:spTree>
    <p:extLst>
      <p:ext uri="{BB962C8B-B14F-4D97-AF65-F5344CB8AC3E}">
        <p14:creationId xmlns:p14="http://schemas.microsoft.com/office/powerpoint/2010/main" val="11239901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6" name="Footer Placeholder 5"/>
          <p:cNvSpPr>
            <a:spLocks noGrp="1"/>
          </p:cNvSpPr>
          <p:nvPr>
            <p:ph type="ftr" sz="quarter" idx="11"/>
          </p:nvPr>
        </p:nvSpPr>
        <p:spPr/>
        <p:txBody>
          <a:bodyPr/>
          <a:lstStyle/>
          <a:p>
            <a:endParaRPr lang="en-GB">
              <a:solidFill>
                <a:srgbClr val="781D7E">
                  <a:tint val="75000"/>
                </a:srgbClr>
              </a:solidFill>
              <a:latin typeface="Calibri"/>
            </a:endParaRPr>
          </a:p>
        </p:txBody>
      </p:sp>
      <p:sp>
        <p:nvSpPr>
          <p:cNvPr id="7" name="Slide Number Placeholder 6"/>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31830669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8" name="Footer Placeholder 7"/>
          <p:cNvSpPr>
            <a:spLocks noGrp="1"/>
          </p:cNvSpPr>
          <p:nvPr>
            <p:ph type="ftr" sz="quarter" idx="11"/>
          </p:nvPr>
        </p:nvSpPr>
        <p:spPr/>
        <p:txBody>
          <a:bodyPr/>
          <a:lstStyle/>
          <a:p>
            <a:endParaRPr lang="en-GB">
              <a:solidFill>
                <a:srgbClr val="781D7E">
                  <a:tint val="75000"/>
                </a:srgbClr>
              </a:solidFill>
              <a:latin typeface="Calibri"/>
            </a:endParaRPr>
          </a:p>
        </p:txBody>
      </p:sp>
      <p:sp>
        <p:nvSpPr>
          <p:cNvPr id="9" name="Slide Number Placeholder 8"/>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5518049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4" name="Footer Placeholder 3"/>
          <p:cNvSpPr>
            <a:spLocks noGrp="1"/>
          </p:cNvSpPr>
          <p:nvPr>
            <p:ph type="ftr" sz="quarter" idx="11"/>
          </p:nvPr>
        </p:nvSpPr>
        <p:spPr/>
        <p:txBody>
          <a:bodyPr/>
          <a:lstStyle/>
          <a:p>
            <a:endParaRPr lang="en-GB">
              <a:solidFill>
                <a:srgbClr val="781D7E">
                  <a:tint val="75000"/>
                </a:srgbClr>
              </a:solidFill>
              <a:latin typeface="Calibri"/>
            </a:endParaRPr>
          </a:p>
        </p:txBody>
      </p:sp>
      <p:sp>
        <p:nvSpPr>
          <p:cNvPr id="5" name="Slide Number Placeholder 4"/>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1644439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3" name="Footer Placeholder 2"/>
          <p:cNvSpPr>
            <a:spLocks noGrp="1"/>
          </p:cNvSpPr>
          <p:nvPr>
            <p:ph type="ftr" sz="quarter" idx="11"/>
          </p:nvPr>
        </p:nvSpPr>
        <p:spPr/>
        <p:txBody>
          <a:bodyPr/>
          <a:lstStyle/>
          <a:p>
            <a:endParaRPr lang="en-GB">
              <a:solidFill>
                <a:srgbClr val="781D7E">
                  <a:tint val="75000"/>
                </a:srgbClr>
              </a:solidFill>
              <a:latin typeface="Calibri"/>
            </a:endParaRPr>
          </a:p>
        </p:txBody>
      </p:sp>
      <p:sp>
        <p:nvSpPr>
          <p:cNvPr id="4" name="Slide Number Placeholder 3"/>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11239901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6" name="Footer Placeholder 5"/>
          <p:cNvSpPr>
            <a:spLocks noGrp="1"/>
          </p:cNvSpPr>
          <p:nvPr>
            <p:ph type="ftr" sz="quarter" idx="11"/>
          </p:nvPr>
        </p:nvSpPr>
        <p:spPr/>
        <p:txBody>
          <a:bodyPr/>
          <a:lstStyle/>
          <a:p>
            <a:endParaRPr lang="en-GB">
              <a:solidFill>
                <a:srgbClr val="781D7E">
                  <a:tint val="75000"/>
                </a:srgbClr>
              </a:solidFill>
              <a:latin typeface="Calibri"/>
            </a:endParaRPr>
          </a:p>
        </p:txBody>
      </p:sp>
      <p:sp>
        <p:nvSpPr>
          <p:cNvPr id="7" name="Slide Number Placeholder 6"/>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34251803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6" name="Footer Placeholder 5"/>
          <p:cNvSpPr>
            <a:spLocks noGrp="1"/>
          </p:cNvSpPr>
          <p:nvPr>
            <p:ph type="ftr" sz="quarter" idx="11"/>
          </p:nvPr>
        </p:nvSpPr>
        <p:spPr/>
        <p:txBody>
          <a:bodyPr/>
          <a:lstStyle/>
          <a:p>
            <a:endParaRPr lang="en-GB">
              <a:solidFill>
                <a:srgbClr val="781D7E">
                  <a:tint val="75000"/>
                </a:srgbClr>
              </a:solidFill>
              <a:latin typeface="Calibri"/>
            </a:endParaRPr>
          </a:p>
        </p:txBody>
      </p:sp>
      <p:sp>
        <p:nvSpPr>
          <p:cNvPr id="7" name="Slide Number Placeholder 6"/>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8648409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37251655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11"/>
          </p:nvPr>
        </p:nvSpPr>
        <p:spPr/>
        <p:txBody>
          <a:bodyPr/>
          <a:lstStyle/>
          <a:p>
            <a:endParaRPr lang="en-GB">
              <a:solidFill>
                <a:srgbClr val="781D7E">
                  <a:tint val="75000"/>
                </a:srgbClr>
              </a:solidFill>
              <a:latin typeface="Calibri"/>
            </a:endParaRPr>
          </a:p>
        </p:txBody>
      </p:sp>
      <p:sp>
        <p:nvSpPr>
          <p:cNvPr id="6" name="Slide Number Placeholder 5"/>
          <p:cNvSpPr>
            <a:spLocks noGrp="1"/>
          </p:cNvSpPr>
          <p:nvPr>
            <p:ph type="sldNum" sz="quarter" idx="12"/>
          </p:nvPr>
        </p:nvSpPr>
        <p:spPr/>
        <p:txBody>
          <a:body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239328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C2182-FBF5-46E1-837B-AC00CAF62DC5}" type="datetimeFigureOut">
              <a:rPr lang="en-GB" smtClean="0"/>
              <a:t>22/03/16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DE5EEE-1C6E-4EF9-90CB-4FCDE250DE01}" type="slidenum">
              <a:rPr lang="en-GB" smtClean="0"/>
              <a:t>‹#›</a:t>
            </a:fld>
            <a:endParaRPr lang="en-GB"/>
          </a:p>
        </p:txBody>
      </p:sp>
    </p:spTree>
    <p:extLst>
      <p:ext uri="{BB962C8B-B14F-4D97-AF65-F5344CB8AC3E}">
        <p14:creationId xmlns:p14="http://schemas.microsoft.com/office/powerpoint/2010/main" val="342518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C2182-FBF5-46E1-837B-AC00CAF62DC5}" type="datetimeFigureOut">
              <a:rPr lang="en-GB" smtClean="0"/>
              <a:t>22/03/16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DE5EEE-1C6E-4EF9-90CB-4FCDE250DE01}" type="slidenum">
              <a:rPr lang="en-GB" smtClean="0"/>
              <a:t>‹#›</a:t>
            </a:fld>
            <a:endParaRPr lang="en-GB"/>
          </a:p>
        </p:txBody>
      </p:sp>
    </p:spTree>
    <p:extLst>
      <p:ext uri="{BB962C8B-B14F-4D97-AF65-F5344CB8AC3E}">
        <p14:creationId xmlns:p14="http://schemas.microsoft.com/office/powerpoint/2010/main" val="28648409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C2182-FBF5-46E1-837B-AC00CAF62DC5}" type="datetimeFigureOut">
              <a:rPr lang="en-GB" smtClean="0"/>
              <a:t>22/03/16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E5EEE-1C6E-4EF9-90CB-4FCDE250DE01}" type="slidenum">
              <a:rPr lang="en-GB" smtClean="0"/>
              <a:t>‹#›</a:t>
            </a:fld>
            <a:endParaRPr lang="en-GB"/>
          </a:p>
        </p:txBody>
      </p:sp>
    </p:spTree>
    <p:extLst>
      <p:ext uri="{BB962C8B-B14F-4D97-AF65-F5344CB8AC3E}">
        <p14:creationId xmlns:p14="http://schemas.microsoft.com/office/powerpoint/2010/main" val="2990436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85CC2182-FBF5-46E1-837B-AC00CAF62DC5}" type="datetimeFigureOut">
              <a:rPr lang="en-GB" smtClean="0"/>
              <a:t>22/03/16</a:t>
            </a:fld>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EDE5EEE-1C6E-4EF9-90CB-4FCDE250DE01}" type="slidenum">
              <a:rPr lang="en-GB" smtClean="0"/>
              <a:t>‹#›</a:t>
            </a:fld>
            <a:endParaRPr lang="en-GB"/>
          </a:p>
        </p:txBody>
      </p:sp>
    </p:spTree>
    <p:extLst>
      <p:ext uri="{BB962C8B-B14F-4D97-AF65-F5344CB8AC3E}">
        <p14:creationId xmlns:p14="http://schemas.microsoft.com/office/powerpoint/2010/main" val="39570496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781D7E">
                  <a:tint val="75000"/>
                </a:srgb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99043651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781D7E">
                  <a:tint val="75000"/>
                </a:srgb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99043651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781D7E">
                  <a:tint val="75000"/>
                </a:srgb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99043651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781D7E">
                  <a:tint val="75000"/>
                </a:srgb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99043651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C2182-FBF5-46E1-837B-AC00CAF62DC5}" type="datetimeFigureOut">
              <a:rPr lang="en-GB" smtClean="0">
                <a:solidFill>
                  <a:srgbClr val="781D7E">
                    <a:tint val="75000"/>
                  </a:srgbClr>
                </a:solidFill>
                <a:latin typeface="Calibri"/>
              </a:rPr>
              <a:pPr/>
              <a:t>22/03/16</a:t>
            </a:fld>
            <a:endParaRPr lang="en-GB">
              <a:solidFill>
                <a:srgbClr val="781D7E">
                  <a:tint val="75000"/>
                </a:srgb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781D7E">
                  <a:tint val="75000"/>
                </a:srgb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E5EEE-1C6E-4EF9-90CB-4FCDE250DE01}" type="slidenum">
              <a:rPr lang="en-GB" smtClean="0">
                <a:solidFill>
                  <a:srgbClr val="781D7E">
                    <a:tint val="75000"/>
                  </a:srgbClr>
                </a:solidFill>
                <a:latin typeface="Calibri"/>
              </a:rPr>
              <a:pPr/>
              <a:t>‹#›</a:t>
            </a:fld>
            <a:endParaRPr lang="en-GB">
              <a:solidFill>
                <a:srgbClr val="781D7E">
                  <a:tint val="75000"/>
                </a:srgbClr>
              </a:solidFill>
              <a:latin typeface="Calibri"/>
            </a:endParaRPr>
          </a:p>
        </p:txBody>
      </p:sp>
    </p:spTree>
    <p:extLst>
      <p:ext uri="{BB962C8B-B14F-4D97-AF65-F5344CB8AC3E}">
        <p14:creationId xmlns:p14="http://schemas.microsoft.com/office/powerpoint/2010/main" val="299043651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g"/><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140968"/>
            <a:ext cx="7772400" cy="991621"/>
          </a:xfrm>
        </p:spPr>
        <p:txBody>
          <a:bodyPr>
            <a:normAutofit fontScale="90000"/>
          </a:bodyPr>
          <a:lstStyle/>
          <a:p>
            <a:r>
              <a:rPr lang="en-GB" dirty="0" smtClean="0">
                <a:solidFill>
                  <a:schemeClr val="tx1"/>
                </a:solidFill>
                <a:latin typeface="Arial"/>
                <a:cs typeface="Arial"/>
              </a:rPr>
              <a:t>2015 Key points for mental health PSEG</a:t>
            </a:r>
            <a:endParaRPr lang="en-GB" dirty="0">
              <a:latin typeface="Arial"/>
              <a:cs typeface="Arial"/>
            </a:endParaRPr>
          </a:p>
        </p:txBody>
      </p:sp>
      <p:sp>
        <p:nvSpPr>
          <p:cNvPr id="5" name="Subtitle 4"/>
          <p:cNvSpPr>
            <a:spLocks noGrp="1"/>
          </p:cNvSpPr>
          <p:nvPr>
            <p:ph type="subTitle" idx="1"/>
          </p:nvPr>
        </p:nvSpPr>
        <p:spPr>
          <a:xfrm>
            <a:off x="1371600" y="4437112"/>
            <a:ext cx="6400800" cy="985664"/>
          </a:xfrm>
        </p:spPr>
        <p:txBody>
          <a:bodyPr>
            <a:normAutofit fontScale="92500" lnSpcReduction="20000"/>
          </a:bodyPr>
          <a:lstStyle/>
          <a:p>
            <a:r>
              <a:rPr lang="en-GB" dirty="0" smtClean="0">
                <a:latin typeface="Arial"/>
                <a:cs typeface="Arial"/>
              </a:rPr>
              <a:t>Marian Knight</a:t>
            </a:r>
          </a:p>
          <a:p>
            <a:r>
              <a:rPr lang="en-GB" dirty="0" smtClean="0">
                <a:latin typeface="Arial"/>
                <a:cs typeface="Arial"/>
              </a:rPr>
              <a:t>MBRRACE-UK Maternal lead</a:t>
            </a:r>
            <a:endParaRPr lang="en-GB" dirty="0">
              <a:latin typeface="Arial"/>
              <a:cs typeface="Arial"/>
            </a:endParaRPr>
          </a:p>
        </p:txBody>
      </p:sp>
    </p:spTree>
    <p:extLst>
      <p:ext uri="{BB962C8B-B14F-4D97-AF65-F5344CB8AC3E}">
        <p14:creationId xmlns:p14="http://schemas.microsoft.com/office/powerpoint/2010/main" val="27514892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Arial"/>
                <a:cs typeface="Arial"/>
              </a:rPr>
              <a:t>Red Flag Presentations</a:t>
            </a:r>
            <a:endParaRPr lang="en-GB" dirty="0">
              <a:latin typeface="Arial"/>
              <a:cs typeface="Arial"/>
            </a:endParaRPr>
          </a:p>
        </p:txBody>
      </p:sp>
      <p:pic>
        <p:nvPicPr>
          <p:cNvPr id="7" name="Content Placeholder 6" descr="MH3.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3754" t="25311" r="-43754"/>
          <a:stretch/>
        </p:blipFill>
        <p:spPr>
          <a:xfrm>
            <a:off x="-828601" y="1556792"/>
            <a:ext cx="11044177" cy="4536504"/>
          </a:xfrm>
        </p:spPr>
      </p:pic>
    </p:spTree>
    <p:extLst>
      <p:ext uri="{BB962C8B-B14F-4D97-AF65-F5344CB8AC3E}">
        <p14:creationId xmlns:p14="http://schemas.microsoft.com/office/powerpoint/2010/main" val="30442580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Arial"/>
                <a:cs typeface="Arial"/>
              </a:rPr>
              <a:t>Grade of assessor</a:t>
            </a:r>
            <a:endParaRPr lang="en-GB" dirty="0">
              <a:latin typeface="Arial"/>
              <a:cs typeface="Arial"/>
            </a:endParaRPr>
          </a:p>
        </p:txBody>
      </p:sp>
      <p:sp>
        <p:nvSpPr>
          <p:cNvPr id="3" name="Content Placeholder 2"/>
          <p:cNvSpPr>
            <a:spLocks noGrp="1"/>
          </p:cNvSpPr>
          <p:nvPr>
            <p:ph idx="1"/>
          </p:nvPr>
        </p:nvSpPr>
        <p:spPr/>
        <p:txBody>
          <a:bodyPr>
            <a:normAutofit lnSpcReduction="10000"/>
          </a:bodyPr>
          <a:lstStyle/>
          <a:p>
            <a:r>
              <a:rPr lang="en-US" dirty="0" smtClean="0">
                <a:latin typeface="Arial"/>
                <a:cs typeface="Arial"/>
              </a:rPr>
              <a:t>Assessments made by junior medical or nursing staff</a:t>
            </a:r>
          </a:p>
          <a:p>
            <a:r>
              <a:rPr lang="en-US" dirty="0" smtClean="0">
                <a:latin typeface="Arial"/>
                <a:cs typeface="Arial"/>
              </a:rPr>
              <a:t>Lack of breadth of experience</a:t>
            </a:r>
          </a:p>
          <a:p>
            <a:pPr lvl="1"/>
            <a:r>
              <a:rPr lang="en-US" dirty="0" smtClean="0">
                <a:latin typeface="Arial"/>
                <a:cs typeface="Arial"/>
              </a:rPr>
              <a:t>Failure to </a:t>
            </a:r>
            <a:r>
              <a:rPr lang="en-US" dirty="0" err="1" smtClean="0">
                <a:latin typeface="Arial"/>
                <a:cs typeface="Arial"/>
              </a:rPr>
              <a:t>recognise</a:t>
            </a:r>
            <a:r>
              <a:rPr lang="en-US" dirty="0" smtClean="0">
                <a:latin typeface="Arial"/>
                <a:cs typeface="Arial"/>
              </a:rPr>
              <a:t> herald symptoms</a:t>
            </a:r>
          </a:p>
          <a:p>
            <a:pPr lvl="1"/>
            <a:r>
              <a:rPr lang="en-US" dirty="0" smtClean="0">
                <a:latin typeface="Arial"/>
                <a:cs typeface="Arial"/>
              </a:rPr>
              <a:t>Inability to see pattern of escalating </a:t>
            </a:r>
            <a:r>
              <a:rPr lang="en-US" dirty="0" err="1" smtClean="0">
                <a:latin typeface="Arial"/>
                <a:cs typeface="Arial"/>
              </a:rPr>
              <a:t>behaviours</a:t>
            </a:r>
            <a:endParaRPr lang="en-US" dirty="0" smtClean="0">
              <a:latin typeface="Arial"/>
              <a:cs typeface="Arial"/>
            </a:endParaRPr>
          </a:p>
          <a:p>
            <a:pPr lvl="1"/>
            <a:r>
              <a:rPr lang="en-US" dirty="0" smtClean="0">
                <a:latin typeface="Arial"/>
                <a:cs typeface="Arial"/>
              </a:rPr>
              <a:t>Misattribution to normal emotional changes</a:t>
            </a:r>
          </a:p>
          <a:p>
            <a:pPr lvl="1"/>
            <a:r>
              <a:rPr lang="en-US" dirty="0" smtClean="0">
                <a:latin typeface="Arial"/>
                <a:cs typeface="Arial"/>
              </a:rPr>
              <a:t>Unawareness of pattern of rapid deterioration in perinatal mental illness</a:t>
            </a:r>
          </a:p>
          <a:p>
            <a:pPr lvl="1"/>
            <a:endParaRPr lang="en-US" dirty="0">
              <a:latin typeface="Arial"/>
              <a:cs typeface="Arial"/>
            </a:endParaRPr>
          </a:p>
        </p:txBody>
      </p:sp>
    </p:spTree>
    <p:extLst>
      <p:ext uri="{BB962C8B-B14F-4D97-AF65-F5344CB8AC3E}">
        <p14:creationId xmlns:p14="http://schemas.microsoft.com/office/powerpoint/2010/main" val="30442580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Arial"/>
                <a:cs typeface="Arial"/>
              </a:rPr>
              <a:t>Grade of assessor</a:t>
            </a:r>
            <a:endParaRPr lang="en-GB" dirty="0">
              <a:latin typeface="Arial"/>
              <a:cs typeface="Arial"/>
            </a:endParaRPr>
          </a:p>
        </p:txBody>
      </p:sp>
      <p:sp>
        <p:nvSpPr>
          <p:cNvPr id="3" name="Content Placeholder 2"/>
          <p:cNvSpPr>
            <a:spLocks noGrp="1"/>
          </p:cNvSpPr>
          <p:nvPr>
            <p:ph idx="1"/>
          </p:nvPr>
        </p:nvSpPr>
        <p:spPr>
          <a:xfrm>
            <a:off x="457200" y="1600200"/>
            <a:ext cx="8229600" cy="4853136"/>
          </a:xfrm>
          <a:noFill/>
          <a:ln>
            <a:noFill/>
          </a:ln>
          <a:effectLst/>
        </p:spPr>
        <p:style>
          <a:lnRef idx="1">
            <a:schemeClr val="dk1"/>
          </a:lnRef>
          <a:fillRef idx="2">
            <a:schemeClr val="dk1"/>
          </a:fillRef>
          <a:effectRef idx="1">
            <a:schemeClr val="dk1"/>
          </a:effectRef>
          <a:fontRef idx="minor">
            <a:schemeClr val="dk1"/>
          </a:fontRef>
        </p:style>
        <p:txBody>
          <a:bodyPr>
            <a:normAutofit fontScale="62500" lnSpcReduction="20000"/>
          </a:bodyPr>
          <a:lstStyle/>
          <a:p>
            <a:r>
              <a:rPr lang="en-GB" i="1" dirty="0" smtClean="0">
                <a:solidFill>
                  <a:srgbClr val="000090"/>
                </a:solidFill>
                <a:latin typeface="Arial"/>
                <a:cs typeface="Arial"/>
              </a:rPr>
              <a:t>A </a:t>
            </a:r>
            <a:r>
              <a:rPr lang="en-GB" i="1" dirty="0">
                <a:solidFill>
                  <a:srgbClr val="000090"/>
                </a:solidFill>
                <a:latin typeface="Arial"/>
                <a:cs typeface="Arial"/>
              </a:rPr>
              <a:t>woman died by violent means in late pregnancy. There was a history of a previous psychotic episode which was thought to be drug-related. She had been admitted to antenatal care with medical complications and appeared confused and disorientated. An initial duty psychiatrist assessment appropriately concluded diagnostic uncertainty but when her psychiatric symptoms had not settled and she had developed additional bizarre beliefs about her health, a further duty psychiatrist review concluded that she was not psychotic and routine referral for Community Mental Health Team care was made on discharge. She was seen by a Community Psychiatric Nurse a week later at which point continuing bizarre beliefs and significant distress were noted. She was given a further appointment for two days later but when the team arrived to see her she had already taken her life. The importance of her presentation with significant change in mental state in late pregnancy, against a background of prior psychotic disorder, was not recognised by the junior staff who reviewed her </a:t>
            </a:r>
            <a:endParaRPr lang="en-US" i="1" dirty="0">
              <a:solidFill>
                <a:srgbClr val="000090"/>
              </a:solidFill>
              <a:latin typeface="Arial"/>
              <a:cs typeface="Arial"/>
            </a:endParaRPr>
          </a:p>
        </p:txBody>
      </p:sp>
    </p:spTree>
    <p:extLst>
      <p:ext uri="{BB962C8B-B14F-4D97-AF65-F5344CB8AC3E}">
        <p14:creationId xmlns:p14="http://schemas.microsoft.com/office/powerpoint/2010/main" val="30442580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900" dirty="0" smtClean="0">
                <a:solidFill>
                  <a:srgbClr val="FF0000"/>
                </a:solidFill>
                <a:latin typeface="Arial"/>
                <a:cs typeface="Arial"/>
              </a:rPr>
              <a:t>New Learning </a:t>
            </a:r>
            <a:r>
              <a:rPr lang="en-GB" sz="4900" dirty="0">
                <a:solidFill>
                  <a:srgbClr val="FF0000"/>
                </a:solidFill>
                <a:latin typeface="Arial"/>
                <a:cs typeface="Arial"/>
              </a:rPr>
              <a:t>Point</a:t>
            </a:r>
            <a:r>
              <a:rPr lang="en-GB" dirty="0">
                <a:latin typeface="Arial"/>
                <a:cs typeface="Arial"/>
              </a:rPr>
              <a:t/>
            </a:r>
            <a:br>
              <a:rPr lang="en-GB" dirty="0">
                <a:latin typeface="Arial"/>
                <a:cs typeface="Arial"/>
              </a:rPr>
            </a:br>
            <a:r>
              <a:rPr lang="en-GB" sz="2700" b="1" dirty="0">
                <a:solidFill>
                  <a:schemeClr val="tx2"/>
                </a:solidFill>
                <a:latin typeface="Arial"/>
                <a:cs typeface="Arial"/>
              </a:rPr>
              <a:t>Grade of assessor</a:t>
            </a:r>
            <a:endParaRPr lang="en-GB" b="1" dirty="0">
              <a:solidFill>
                <a:schemeClr val="tx2"/>
              </a:solidFill>
              <a:latin typeface="Arial"/>
              <a:cs typeface="Arial"/>
            </a:endParaRPr>
          </a:p>
        </p:txBody>
      </p:sp>
      <p:sp>
        <p:nvSpPr>
          <p:cNvPr id="3" name="Content Placeholder 2"/>
          <p:cNvSpPr>
            <a:spLocks noGrp="1"/>
          </p:cNvSpPr>
          <p:nvPr>
            <p:ph idx="1"/>
          </p:nvPr>
        </p:nvSpPr>
        <p:spPr/>
        <p:txBody>
          <a:bodyPr/>
          <a:lstStyle/>
          <a:p>
            <a:pPr marL="0" indent="0">
              <a:buNone/>
            </a:pPr>
            <a:endParaRPr lang="en-US" dirty="0" smtClean="0">
              <a:latin typeface="Arial"/>
              <a:cs typeface="Arial"/>
            </a:endParaRPr>
          </a:p>
          <a:p>
            <a:pPr marL="0" indent="0">
              <a:buNone/>
            </a:pPr>
            <a:r>
              <a:rPr lang="en-US" sz="2800" i="1" dirty="0" smtClean="0">
                <a:solidFill>
                  <a:srgbClr val="008000"/>
                </a:solidFill>
                <a:latin typeface="Arial"/>
                <a:cs typeface="Arial"/>
              </a:rPr>
              <a:t>“There </a:t>
            </a:r>
            <a:r>
              <a:rPr lang="en-US" sz="2800" i="1" dirty="0">
                <a:solidFill>
                  <a:srgbClr val="008000"/>
                </a:solidFill>
                <a:latin typeface="Arial"/>
                <a:cs typeface="Arial"/>
              </a:rPr>
              <a:t>should be an expectation of early consultant involvement in the assessment and management of high-risk women and of women exhibiting sudden alterations in mental state in late pregnancy or the early </a:t>
            </a:r>
            <a:r>
              <a:rPr lang="en-US" sz="2800" i="1" dirty="0" err="1">
                <a:solidFill>
                  <a:srgbClr val="008000"/>
                </a:solidFill>
                <a:latin typeface="Arial"/>
                <a:cs typeface="Arial"/>
              </a:rPr>
              <a:t>puerperium</a:t>
            </a:r>
            <a:r>
              <a:rPr lang="en-US" sz="2800" i="1" dirty="0" smtClean="0">
                <a:solidFill>
                  <a:srgbClr val="008000"/>
                </a:solidFill>
                <a:latin typeface="Arial"/>
                <a:cs typeface="Arial"/>
              </a:rPr>
              <a:t>.”</a:t>
            </a:r>
            <a:endParaRPr lang="en-US" sz="2800" i="1" dirty="0">
              <a:solidFill>
                <a:srgbClr val="008000"/>
              </a:solidFill>
              <a:latin typeface="Arial"/>
              <a:cs typeface="Arial"/>
            </a:endParaRPr>
          </a:p>
        </p:txBody>
      </p:sp>
    </p:spTree>
    <p:extLst>
      <p:ext uri="{BB962C8B-B14F-4D97-AF65-F5344CB8AC3E}">
        <p14:creationId xmlns:p14="http://schemas.microsoft.com/office/powerpoint/2010/main" val="30442580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Arial"/>
                <a:cs typeface="Arial"/>
              </a:rPr>
              <a:t>Care by multiple teams</a:t>
            </a:r>
            <a:endParaRPr lang="en-GB" dirty="0">
              <a:latin typeface="Arial"/>
              <a:cs typeface="Arial"/>
            </a:endParaRPr>
          </a:p>
        </p:txBody>
      </p:sp>
      <p:sp>
        <p:nvSpPr>
          <p:cNvPr id="3" name="Content Placeholder 2"/>
          <p:cNvSpPr>
            <a:spLocks noGrp="1"/>
          </p:cNvSpPr>
          <p:nvPr>
            <p:ph idx="1"/>
          </p:nvPr>
        </p:nvSpPr>
        <p:spPr/>
        <p:txBody>
          <a:bodyPr/>
          <a:lstStyle/>
          <a:p>
            <a:r>
              <a:rPr lang="en-US" dirty="0" smtClean="0">
                <a:latin typeface="Arial"/>
                <a:cs typeface="Arial"/>
              </a:rPr>
              <a:t>Multiple teams</a:t>
            </a:r>
          </a:p>
          <a:p>
            <a:r>
              <a:rPr lang="en-US" dirty="0" smtClean="0">
                <a:latin typeface="Arial"/>
                <a:cs typeface="Arial"/>
              </a:rPr>
              <a:t>Fragmentation of care</a:t>
            </a:r>
          </a:p>
          <a:p>
            <a:r>
              <a:rPr lang="en-US" dirty="0" smtClean="0">
                <a:latin typeface="Arial"/>
                <a:cs typeface="Arial"/>
              </a:rPr>
              <a:t>In some cases, lack of clarity about who had overall care</a:t>
            </a:r>
          </a:p>
          <a:p>
            <a:r>
              <a:rPr lang="en-US" dirty="0" smtClean="0">
                <a:latin typeface="Arial"/>
                <a:cs typeface="Arial"/>
              </a:rPr>
              <a:t>Sometimes different teams not aware of each other’s involvement</a:t>
            </a:r>
          </a:p>
          <a:p>
            <a:r>
              <a:rPr lang="en-US" dirty="0" smtClean="0">
                <a:latin typeface="Arial"/>
                <a:cs typeface="Arial"/>
              </a:rPr>
              <a:t>Crisis resolution/home treatment teams</a:t>
            </a:r>
            <a:endParaRPr lang="en-US" dirty="0">
              <a:latin typeface="Arial"/>
              <a:cs typeface="Arial"/>
            </a:endParaRPr>
          </a:p>
        </p:txBody>
      </p:sp>
    </p:spTree>
    <p:extLst>
      <p:ext uri="{BB962C8B-B14F-4D97-AF65-F5344CB8AC3E}">
        <p14:creationId xmlns:p14="http://schemas.microsoft.com/office/powerpoint/2010/main" val="30442580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rial"/>
                <a:cs typeface="Arial"/>
              </a:rPr>
              <a:t>Care by multiple teams</a:t>
            </a:r>
          </a:p>
        </p:txBody>
      </p:sp>
      <p:sp>
        <p:nvSpPr>
          <p:cNvPr id="3" name="Content Placeholder 2"/>
          <p:cNvSpPr>
            <a:spLocks noGrp="1"/>
          </p:cNvSpPr>
          <p:nvPr>
            <p:ph idx="1"/>
          </p:nvPr>
        </p:nvSpPr>
        <p:spPr>
          <a:solidFill>
            <a:srgbClr val="FFFFFF"/>
          </a:solidFill>
          <a:ln>
            <a:solidFill>
              <a:srgbClr val="FFFFFF"/>
            </a:solidFill>
          </a:ln>
        </p:spPr>
        <p:style>
          <a:lnRef idx="1">
            <a:schemeClr val="dk1"/>
          </a:lnRef>
          <a:fillRef idx="2">
            <a:schemeClr val="dk1"/>
          </a:fillRef>
          <a:effectRef idx="1">
            <a:schemeClr val="dk1"/>
          </a:effectRef>
          <a:fontRef idx="minor">
            <a:schemeClr val="dk1"/>
          </a:fontRef>
        </p:style>
        <p:txBody>
          <a:bodyPr>
            <a:normAutofit fontScale="70000" lnSpcReduction="20000"/>
          </a:bodyPr>
          <a:lstStyle/>
          <a:p>
            <a:r>
              <a:rPr lang="en-GB" i="1" dirty="0" smtClean="0">
                <a:solidFill>
                  <a:srgbClr val="000090"/>
                </a:solidFill>
                <a:latin typeface="Arial"/>
                <a:cs typeface="Arial"/>
              </a:rPr>
              <a:t>A </a:t>
            </a:r>
            <a:r>
              <a:rPr lang="en-GB" i="1" dirty="0">
                <a:solidFill>
                  <a:srgbClr val="000090"/>
                </a:solidFill>
                <a:latin typeface="Arial"/>
                <a:cs typeface="Arial"/>
              </a:rPr>
              <a:t>woman with a past history of depression and overdose died by violent means mid-pregnancy. In the months leading up to her death she had symptoms of psychotic depression. She had overdosed with suicidal intent on two occasions. She was seen by at least five different mental health teams. Her care was fragmented with assessments by different teams reaching multiple conclusions about her diagnosis and level of risk. In one example, on three consecutive days, she was seen by three different services. On the first occasion psychotic symptoms were noted. On the second day ‘no role’ was identified for the mental health team, as she was judged not at risk of admission. On the third day she was admitted with suicidal thoughts. </a:t>
            </a:r>
            <a:endParaRPr lang="en-US" i="1" dirty="0">
              <a:solidFill>
                <a:srgbClr val="000090"/>
              </a:solidFill>
              <a:latin typeface="Arial"/>
              <a:cs typeface="Arial"/>
            </a:endParaRPr>
          </a:p>
        </p:txBody>
      </p:sp>
    </p:spTree>
    <p:extLst>
      <p:ext uri="{BB962C8B-B14F-4D97-AF65-F5344CB8AC3E}">
        <p14:creationId xmlns:p14="http://schemas.microsoft.com/office/powerpoint/2010/main" val="30442580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900" dirty="0" smtClean="0">
                <a:solidFill>
                  <a:srgbClr val="FF0000"/>
                </a:solidFill>
                <a:latin typeface="Arial"/>
                <a:cs typeface="Arial"/>
              </a:rPr>
              <a:t>Learning Point</a:t>
            </a:r>
            <a:r>
              <a:rPr lang="en-GB" dirty="0" smtClean="0">
                <a:latin typeface="Arial"/>
                <a:cs typeface="Arial"/>
              </a:rPr>
              <a:t/>
            </a:r>
            <a:br>
              <a:rPr lang="en-GB" dirty="0" smtClean="0">
                <a:latin typeface="Arial"/>
                <a:cs typeface="Arial"/>
              </a:rPr>
            </a:br>
            <a:r>
              <a:rPr lang="en-GB" sz="2700" b="1" dirty="0" smtClean="0">
                <a:solidFill>
                  <a:srgbClr val="1F497D"/>
                </a:solidFill>
                <a:latin typeface="Arial"/>
                <a:cs typeface="Arial"/>
              </a:rPr>
              <a:t>Care by multiple teams</a:t>
            </a:r>
            <a:endParaRPr lang="en-GB" b="1" dirty="0">
              <a:solidFill>
                <a:srgbClr val="1F497D"/>
              </a:solidFill>
              <a:latin typeface="Arial"/>
              <a:cs typeface="Arial"/>
            </a:endParaRPr>
          </a:p>
        </p:txBody>
      </p:sp>
      <p:sp>
        <p:nvSpPr>
          <p:cNvPr id="3" name="Content Placeholder 2"/>
          <p:cNvSpPr>
            <a:spLocks noGrp="1"/>
          </p:cNvSpPr>
          <p:nvPr>
            <p:ph idx="1"/>
          </p:nvPr>
        </p:nvSpPr>
        <p:spPr/>
        <p:txBody>
          <a:bodyPr>
            <a:normAutofit fontScale="70000" lnSpcReduction="20000"/>
          </a:bodyPr>
          <a:lstStyle/>
          <a:p>
            <a:pPr marL="0" indent="0">
              <a:buNone/>
            </a:pPr>
            <a:endParaRPr lang="en-US" i="1" dirty="0" smtClean="0">
              <a:solidFill>
                <a:srgbClr val="008000"/>
              </a:solidFill>
              <a:latin typeface="Arial"/>
              <a:cs typeface="Arial"/>
            </a:endParaRPr>
          </a:p>
          <a:p>
            <a:pPr marL="0" indent="0">
              <a:buNone/>
            </a:pPr>
            <a:r>
              <a:rPr lang="en-US" i="1" dirty="0" smtClean="0">
                <a:solidFill>
                  <a:srgbClr val="008000"/>
                </a:solidFill>
                <a:latin typeface="Arial"/>
                <a:cs typeface="Arial"/>
              </a:rPr>
              <a:t>“Women </a:t>
            </a:r>
            <a:r>
              <a:rPr lang="en-US" i="1" dirty="0">
                <a:solidFill>
                  <a:srgbClr val="008000"/>
                </a:solidFill>
                <a:latin typeface="Arial"/>
                <a:cs typeface="Arial"/>
              </a:rPr>
              <a:t>should have continuity of care. Where more than one mental health team is involved, there should be a clearly identified individual who co-ordinates care</a:t>
            </a:r>
            <a:r>
              <a:rPr lang="en-US" i="1" dirty="0" smtClean="0">
                <a:solidFill>
                  <a:srgbClr val="008000"/>
                </a:solidFill>
                <a:latin typeface="Arial"/>
                <a:cs typeface="Arial"/>
              </a:rPr>
              <a:t>.”</a:t>
            </a:r>
          </a:p>
          <a:p>
            <a:pPr marL="0" indent="0">
              <a:buNone/>
            </a:pPr>
            <a:r>
              <a:rPr lang="en-US" i="1" dirty="0" smtClean="0">
                <a:solidFill>
                  <a:srgbClr val="008000"/>
                </a:solidFill>
                <a:latin typeface="Arial"/>
                <a:cs typeface="Arial"/>
              </a:rPr>
              <a:t> </a:t>
            </a:r>
            <a:endParaRPr lang="en-US" i="1" dirty="0">
              <a:solidFill>
                <a:srgbClr val="008000"/>
              </a:solidFill>
              <a:latin typeface="Arial"/>
              <a:cs typeface="Arial"/>
            </a:endParaRPr>
          </a:p>
          <a:p>
            <a:pPr marL="0" indent="0">
              <a:buNone/>
            </a:pPr>
            <a:r>
              <a:rPr lang="en-US" i="1" dirty="0" smtClean="0">
                <a:solidFill>
                  <a:srgbClr val="008000"/>
                </a:solidFill>
                <a:latin typeface="Arial"/>
                <a:cs typeface="Arial"/>
              </a:rPr>
              <a:t>“Perinatal </a:t>
            </a:r>
            <a:r>
              <a:rPr lang="en-US" i="1" dirty="0">
                <a:solidFill>
                  <a:srgbClr val="008000"/>
                </a:solidFill>
                <a:latin typeface="Arial"/>
                <a:cs typeface="Arial"/>
              </a:rPr>
              <a:t>mental health clinical networks should be established to develop local services and clear pathways of care to prevent care being fragmented and uncoordinated. Networks should always include specialist addictions services</a:t>
            </a:r>
            <a:r>
              <a:rPr lang="en-US" i="1" dirty="0" smtClean="0">
                <a:solidFill>
                  <a:srgbClr val="008000"/>
                </a:solidFill>
                <a:latin typeface="Arial"/>
                <a:cs typeface="Arial"/>
              </a:rPr>
              <a:t>.”</a:t>
            </a:r>
          </a:p>
          <a:p>
            <a:pPr marL="0" indent="0">
              <a:buNone/>
            </a:pPr>
            <a:r>
              <a:rPr lang="en-US" i="1" dirty="0" smtClean="0">
                <a:solidFill>
                  <a:srgbClr val="008000"/>
                </a:solidFill>
                <a:latin typeface="Arial"/>
                <a:cs typeface="Arial"/>
              </a:rPr>
              <a:t> </a:t>
            </a:r>
            <a:endParaRPr lang="en-US" i="1" dirty="0">
              <a:solidFill>
                <a:srgbClr val="008000"/>
              </a:solidFill>
              <a:latin typeface="Arial"/>
              <a:cs typeface="Arial"/>
            </a:endParaRPr>
          </a:p>
          <a:p>
            <a:pPr marL="0" indent="0">
              <a:buNone/>
            </a:pPr>
            <a:r>
              <a:rPr lang="en-US" i="1" dirty="0" smtClean="0">
                <a:solidFill>
                  <a:srgbClr val="008000"/>
                </a:solidFill>
                <a:latin typeface="Arial"/>
                <a:cs typeface="Arial"/>
              </a:rPr>
              <a:t>“Liaison</a:t>
            </a:r>
            <a:r>
              <a:rPr lang="en-US" i="1" dirty="0">
                <a:solidFill>
                  <a:srgbClr val="008000"/>
                </a:solidFill>
                <a:latin typeface="Arial"/>
                <a:cs typeface="Arial"/>
              </a:rPr>
              <a:t>, crisis and home treatment teams require additional support and education in understanding the distinctive features and risks of perinatal mental illness if they are to provide emergency and out-of-hours care for pregnant and postnatal women</a:t>
            </a:r>
            <a:r>
              <a:rPr lang="en-US" i="1" dirty="0" smtClean="0">
                <a:solidFill>
                  <a:srgbClr val="008000"/>
                </a:solidFill>
                <a:latin typeface="Arial"/>
                <a:cs typeface="Arial"/>
              </a:rPr>
              <a:t>.”</a:t>
            </a:r>
            <a:endParaRPr lang="en-US" i="1" dirty="0">
              <a:solidFill>
                <a:srgbClr val="008000"/>
              </a:solidFill>
              <a:latin typeface="Arial"/>
              <a:cs typeface="Arial"/>
            </a:endParaRPr>
          </a:p>
          <a:p>
            <a:pPr marL="0" indent="0">
              <a:buNone/>
            </a:pPr>
            <a:endParaRPr lang="en-US" dirty="0">
              <a:latin typeface="Arial"/>
              <a:cs typeface="Arial"/>
            </a:endParaRPr>
          </a:p>
        </p:txBody>
      </p:sp>
    </p:spTree>
    <p:extLst>
      <p:ext uri="{BB962C8B-B14F-4D97-AF65-F5344CB8AC3E}">
        <p14:creationId xmlns:p14="http://schemas.microsoft.com/office/powerpoint/2010/main" val="30442580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Arial"/>
                <a:cs typeface="Arial"/>
              </a:rPr>
              <a:t>Psychiatric returns and reviews</a:t>
            </a:r>
            <a:endParaRPr lang="en-GB" dirty="0">
              <a:latin typeface="Arial"/>
              <a:cs typeface="Arial"/>
            </a:endParaRPr>
          </a:p>
        </p:txBody>
      </p:sp>
      <p:sp>
        <p:nvSpPr>
          <p:cNvPr id="3" name="Content Placeholder 2"/>
          <p:cNvSpPr>
            <a:spLocks noGrp="1"/>
          </p:cNvSpPr>
          <p:nvPr>
            <p:ph idx="1"/>
          </p:nvPr>
        </p:nvSpPr>
        <p:spPr/>
        <p:txBody>
          <a:bodyPr>
            <a:normAutofit fontScale="92500"/>
          </a:bodyPr>
          <a:lstStyle/>
          <a:p>
            <a:r>
              <a:rPr lang="en-US" dirty="0" smtClean="0">
                <a:latin typeface="Arial"/>
                <a:cs typeface="Arial"/>
              </a:rPr>
              <a:t>Very difficult to ascertain if local reviews had taken place in many cases</a:t>
            </a:r>
          </a:p>
          <a:p>
            <a:r>
              <a:rPr lang="en-US" dirty="0" smtClean="0">
                <a:latin typeface="Arial"/>
                <a:cs typeface="Arial"/>
              </a:rPr>
              <a:t>Very poor returns of psychiatric reports and mental health records, in contrast to maternity case notes</a:t>
            </a:r>
          </a:p>
          <a:p>
            <a:r>
              <a:rPr lang="en-US" dirty="0" smtClean="0">
                <a:latin typeface="Arial"/>
                <a:cs typeface="Arial"/>
              </a:rPr>
              <a:t>In the majority, assessors had to rely on GP and maternity records</a:t>
            </a:r>
          </a:p>
          <a:p>
            <a:r>
              <a:rPr lang="en-US" dirty="0" smtClean="0">
                <a:latin typeface="Arial"/>
                <a:cs typeface="Arial"/>
              </a:rPr>
              <a:t>Where reviews were completed, they frequently overlooked predictable risk factors</a:t>
            </a:r>
          </a:p>
        </p:txBody>
      </p:sp>
    </p:spTree>
    <p:extLst>
      <p:ext uri="{BB962C8B-B14F-4D97-AF65-F5344CB8AC3E}">
        <p14:creationId xmlns:p14="http://schemas.microsoft.com/office/powerpoint/2010/main" val="2257785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900" dirty="0" smtClean="0">
                <a:solidFill>
                  <a:srgbClr val="FF0000"/>
                </a:solidFill>
                <a:latin typeface="Arial"/>
                <a:cs typeface="Arial"/>
              </a:rPr>
              <a:t>New Learning point</a:t>
            </a:r>
            <a:r>
              <a:rPr lang="en-GB" b="1" dirty="0" smtClean="0">
                <a:solidFill>
                  <a:srgbClr val="1F497D"/>
                </a:solidFill>
                <a:latin typeface="Arial"/>
                <a:cs typeface="Arial"/>
              </a:rPr>
              <a:t/>
            </a:r>
            <a:br>
              <a:rPr lang="en-GB" b="1" dirty="0" smtClean="0">
                <a:solidFill>
                  <a:srgbClr val="1F497D"/>
                </a:solidFill>
                <a:latin typeface="Arial"/>
                <a:cs typeface="Arial"/>
              </a:rPr>
            </a:br>
            <a:r>
              <a:rPr lang="en-GB" sz="2700" b="1" dirty="0" smtClean="0">
                <a:solidFill>
                  <a:srgbClr val="1F497D"/>
                </a:solidFill>
                <a:latin typeface="Arial"/>
                <a:cs typeface="Arial"/>
              </a:rPr>
              <a:t>Psychiatric returns and reviews</a:t>
            </a:r>
            <a:endParaRPr lang="en-GB" b="1" dirty="0">
              <a:solidFill>
                <a:srgbClr val="1F497D"/>
              </a:solidFill>
              <a:latin typeface="Arial"/>
              <a:cs typeface="Arial"/>
            </a:endParaRPr>
          </a:p>
        </p:txBody>
      </p:sp>
      <p:sp>
        <p:nvSpPr>
          <p:cNvPr id="3" name="Content Placeholder 2"/>
          <p:cNvSpPr>
            <a:spLocks noGrp="1"/>
          </p:cNvSpPr>
          <p:nvPr>
            <p:ph idx="1"/>
          </p:nvPr>
        </p:nvSpPr>
        <p:spPr/>
        <p:txBody>
          <a:bodyPr>
            <a:normAutofit lnSpcReduction="10000"/>
          </a:bodyPr>
          <a:lstStyle/>
          <a:p>
            <a:pPr marL="0" indent="0">
              <a:buNone/>
            </a:pPr>
            <a:endParaRPr lang="en-US" sz="2600" dirty="0" smtClean="0">
              <a:latin typeface="Arial"/>
              <a:cs typeface="Arial"/>
            </a:endParaRPr>
          </a:p>
          <a:p>
            <a:pPr marL="0" indent="0">
              <a:buNone/>
            </a:pPr>
            <a:r>
              <a:rPr lang="en-US" sz="2600" i="1" dirty="0" smtClean="0">
                <a:solidFill>
                  <a:srgbClr val="008000"/>
                </a:solidFill>
                <a:latin typeface="Arial"/>
                <a:cs typeface="Arial"/>
              </a:rPr>
              <a:t>“Investigations </a:t>
            </a:r>
            <a:r>
              <a:rPr lang="en-US" sz="2600" i="1" dirty="0">
                <a:solidFill>
                  <a:srgbClr val="008000"/>
                </a:solidFill>
                <a:latin typeface="Arial"/>
                <a:cs typeface="Arial"/>
              </a:rPr>
              <a:t>into deaths from psychiatric causes at any stage during pregnancy and the first postnatal year should be multi-agency and involve all the services that cared for the woman</a:t>
            </a:r>
            <a:r>
              <a:rPr lang="en-US" sz="2600" i="1" dirty="0" smtClean="0">
                <a:solidFill>
                  <a:srgbClr val="008000"/>
                </a:solidFill>
                <a:latin typeface="Arial"/>
                <a:cs typeface="Arial"/>
              </a:rPr>
              <a:t>.”</a:t>
            </a:r>
          </a:p>
          <a:p>
            <a:pPr marL="0" indent="0">
              <a:buNone/>
            </a:pPr>
            <a:endParaRPr lang="en-US" sz="2600" i="1" dirty="0">
              <a:solidFill>
                <a:srgbClr val="008000"/>
              </a:solidFill>
              <a:latin typeface="Arial"/>
              <a:cs typeface="Arial"/>
            </a:endParaRPr>
          </a:p>
          <a:p>
            <a:pPr marL="0" indent="0">
              <a:buNone/>
            </a:pPr>
            <a:r>
              <a:rPr lang="en-US" sz="2600" i="1" dirty="0" smtClean="0">
                <a:solidFill>
                  <a:srgbClr val="008000"/>
                </a:solidFill>
                <a:latin typeface="Arial"/>
                <a:cs typeface="Arial"/>
              </a:rPr>
              <a:t>“Mental </a:t>
            </a:r>
            <a:r>
              <a:rPr lang="en-US" sz="2600" i="1" dirty="0">
                <a:solidFill>
                  <a:srgbClr val="008000"/>
                </a:solidFill>
                <a:latin typeface="Arial"/>
                <a:cs typeface="Arial"/>
              </a:rPr>
              <a:t>Health Services should </a:t>
            </a:r>
            <a:r>
              <a:rPr lang="en-US" sz="2600" i="1" dirty="0" err="1">
                <a:solidFill>
                  <a:srgbClr val="008000"/>
                </a:solidFill>
                <a:latin typeface="Arial"/>
                <a:cs typeface="Arial"/>
              </a:rPr>
              <a:t>publicise</a:t>
            </a:r>
            <a:r>
              <a:rPr lang="en-US" sz="2600" i="1" dirty="0">
                <a:solidFill>
                  <a:srgbClr val="008000"/>
                </a:solidFill>
                <a:latin typeface="Arial"/>
                <a:cs typeface="Arial"/>
              </a:rPr>
              <a:t> the findings of this report and its procedures widely among mental health staff in order to highlight the messages directly relevant to improving care for pregnant and postpartum women with mental health problems</a:t>
            </a:r>
            <a:r>
              <a:rPr lang="en-US" sz="2600" i="1" dirty="0" smtClean="0">
                <a:solidFill>
                  <a:srgbClr val="008000"/>
                </a:solidFill>
                <a:latin typeface="Arial"/>
                <a:cs typeface="Arial"/>
              </a:rPr>
              <a:t>.” </a:t>
            </a:r>
            <a:endParaRPr lang="en-US" sz="2600" i="1" dirty="0">
              <a:solidFill>
                <a:srgbClr val="008000"/>
              </a:solidFill>
              <a:latin typeface="Arial"/>
              <a:cs typeface="Arial"/>
            </a:endParaRPr>
          </a:p>
          <a:p>
            <a:endParaRPr lang="en-GB" dirty="0">
              <a:latin typeface="Arial"/>
              <a:cs typeface="Arial"/>
            </a:endParaRPr>
          </a:p>
        </p:txBody>
      </p:sp>
    </p:spTree>
    <p:extLst>
      <p:ext uri="{BB962C8B-B14F-4D97-AF65-F5344CB8AC3E}">
        <p14:creationId xmlns:p14="http://schemas.microsoft.com/office/powerpoint/2010/main" val="17935434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Perinatal Mental Health Care*</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7708" y="1556792"/>
            <a:ext cx="5308584" cy="4028182"/>
          </a:xfrm>
        </p:spPr>
      </p:pic>
      <p:sp>
        <p:nvSpPr>
          <p:cNvPr id="5" name="TextBox 4"/>
          <p:cNvSpPr txBox="1"/>
          <p:nvPr/>
        </p:nvSpPr>
        <p:spPr>
          <a:xfrm>
            <a:off x="323528" y="5877272"/>
            <a:ext cx="8302337" cy="646331"/>
          </a:xfrm>
          <a:prstGeom prst="rect">
            <a:avLst/>
          </a:prstGeom>
          <a:noFill/>
        </p:spPr>
        <p:txBody>
          <a:bodyPr wrap="none" rtlCol="0">
            <a:spAutoFit/>
          </a:bodyPr>
          <a:lstStyle/>
          <a:p>
            <a:r>
              <a:rPr lang="en-GB" dirty="0" smtClean="0"/>
              <a:t>*Mapping data on community services from the Maternal Mental Health Alliance</a:t>
            </a:r>
          </a:p>
          <a:p>
            <a:r>
              <a:rPr lang="en-GB" dirty="0" smtClean="0"/>
              <a:t>(http://everyonesbusiness.org.uk)</a:t>
            </a:r>
            <a:endParaRPr lang="en-GB" dirty="0"/>
          </a:p>
        </p:txBody>
      </p:sp>
    </p:spTree>
    <p:extLst>
      <p:ext uri="{BB962C8B-B14F-4D97-AF65-F5344CB8AC3E}">
        <p14:creationId xmlns:p14="http://schemas.microsoft.com/office/powerpoint/2010/main" val="30893598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women who died:</a:t>
            </a:r>
            <a:br>
              <a:rPr lang="en-GB" dirty="0" smtClean="0"/>
            </a:br>
            <a:r>
              <a:rPr lang="en-GB" dirty="0" smtClean="0"/>
              <a:t>UK 2011-13</a:t>
            </a:r>
            <a:endParaRPr lang="en-GB" dirty="0"/>
          </a:p>
        </p:txBody>
      </p:sp>
      <p:sp>
        <p:nvSpPr>
          <p:cNvPr id="3" name="Content Placeholder 2"/>
          <p:cNvSpPr>
            <a:spLocks noGrp="1"/>
          </p:cNvSpPr>
          <p:nvPr>
            <p:ph idx="1"/>
          </p:nvPr>
        </p:nvSpPr>
        <p:spPr/>
        <p:txBody>
          <a:bodyPr/>
          <a:lstStyle/>
          <a:p>
            <a:r>
              <a:rPr lang="en-GB" dirty="0" smtClean="0"/>
              <a:t>240 women died during pregnancy or up to 42 days postpartum</a:t>
            </a:r>
          </a:p>
          <a:p>
            <a:r>
              <a:rPr lang="en-GB" dirty="0" smtClean="0">
                <a:solidFill>
                  <a:schemeClr val="tx2"/>
                </a:solidFill>
              </a:rPr>
              <a:t>335 </a:t>
            </a:r>
            <a:r>
              <a:rPr lang="en-GB" dirty="0" smtClean="0"/>
              <a:t>women died between six weeks and one year after the end of pregnancy</a:t>
            </a:r>
          </a:p>
          <a:p>
            <a:endParaRPr lang="en-GB" dirty="0" smtClean="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6401" r="2665" b="64700"/>
          <a:stretch/>
        </p:blipFill>
        <p:spPr>
          <a:xfrm>
            <a:off x="899592" y="3860792"/>
            <a:ext cx="7650242" cy="2232248"/>
          </a:xfrm>
          <a:prstGeom prst="rect">
            <a:avLst/>
          </a:prstGeom>
        </p:spPr>
      </p:pic>
    </p:spTree>
    <p:extLst>
      <p:ext uri="{BB962C8B-B14F-4D97-AF65-F5344CB8AC3E}">
        <p14:creationId xmlns:p14="http://schemas.microsoft.com/office/powerpoint/2010/main" val="17734989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Arial"/>
                <a:cs typeface="Arial"/>
              </a:rPr>
              <a:t>Key messages</a:t>
            </a:r>
            <a:endParaRPr lang="en-GB" dirty="0">
              <a:latin typeface="Arial"/>
              <a:cs typeface="Arial"/>
            </a:endParaRPr>
          </a:p>
        </p:txBody>
      </p:sp>
      <p:sp>
        <p:nvSpPr>
          <p:cNvPr id="3" name="Content Placeholder 2"/>
          <p:cNvSpPr>
            <a:spLocks noGrp="1"/>
          </p:cNvSpPr>
          <p:nvPr>
            <p:ph idx="1"/>
          </p:nvPr>
        </p:nvSpPr>
        <p:spPr>
          <a:ln>
            <a:solidFill>
              <a:srgbClr val="FFFFFF"/>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500" dirty="0" smtClean="0">
                <a:solidFill>
                  <a:srgbClr val="FF0000"/>
                </a:solidFill>
                <a:latin typeface="Arial"/>
                <a:cs typeface="Arial"/>
              </a:rPr>
              <a:t>Red flags</a:t>
            </a:r>
          </a:p>
          <a:p>
            <a:pPr lvl="1">
              <a:buFont typeface="Wingdings" charset="2"/>
              <a:buChar char="ü"/>
            </a:pPr>
            <a:r>
              <a:rPr lang="en-US" sz="2200" dirty="0">
                <a:solidFill>
                  <a:srgbClr val="000000"/>
                </a:solidFill>
                <a:latin typeface="Arial"/>
                <a:cs typeface="Arial"/>
              </a:rPr>
              <a:t>S</a:t>
            </a:r>
            <a:r>
              <a:rPr lang="en-US" sz="2200" dirty="0" smtClean="0">
                <a:solidFill>
                  <a:srgbClr val="000000"/>
                </a:solidFill>
                <a:latin typeface="Arial"/>
                <a:cs typeface="Arial"/>
              </a:rPr>
              <a:t>ignificant changes in mental state</a:t>
            </a:r>
          </a:p>
          <a:p>
            <a:pPr lvl="1">
              <a:buFont typeface="Wingdings" charset="2"/>
              <a:buChar char="ü"/>
            </a:pPr>
            <a:r>
              <a:rPr lang="en-US" sz="2200" dirty="0" smtClean="0">
                <a:solidFill>
                  <a:srgbClr val="000000"/>
                </a:solidFill>
                <a:latin typeface="Arial"/>
                <a:cs typeface="Arial"/>
              </a:rPr>
              <a:t>New thoughts or acts of violent self-harm</a:t>
            </a:r>
          </a:p>
          <a:p>
            <a:pPr lvl="1">
              <a:buFont typeface="Wingdings" charset="2"/>
              <a:buChar char="ü"/>
            </a:pPr>
            <a:r>
              <a:rPr lang="en-US" sz="2200" dirty="0" smtClean="0">
                <a:solidFill>
                  <a:srgbClr val="000000"/>
                </a:solidFill>
                <a:latin typeface="Arial"/>
                <a:cs typeface="Arial"/>
              </a:rPr>
              <a:t>Expressions of incompetency/estrangement from the infant</a:t>
            </a:r>
          </a:p>
          <a:p>
            <a:r>
              <a:rPr lang="en-US" sz="2500" dirty="0" smtClean="0">
                <a:solidFill>
                  <a:srgbClr val="000000"/>
                </a:solidFill>
                <a:latin typeface="Arial"/>
                <a:cs typeface="Arial"/>
              </a:rPr>
              <a:t>Additional training for Liaison/crisis/home treatment teams</a:t>
            </a:r>
          </a:p>
          <a:p>
            <a:r>
              <a:rPr lang="en-US" sz="2500" dirty="0" smtClean="0">
                <a:solidFill>
                  <a:srgbClr val="000000"/>
                </a:solidFill>
                <a:latin typeface="Arial"/>
                <a:cs typeface="Arial"/>
              </a:rPr>
              <a:t>Greater awareness of this report among mental health staff</a:t>
            </a:r>
          </a:p>
          <a:p>
            <a:r>
              <a:rPr lang="en-US" sz="2500" dirty="0" smtClean="0">
                <a:solidFill>
                  <a:srgbClr val="000000"/>
                </a:solidFill>
                <a:latin typeface="Arial"/>
                <a:cs typeface="Arial"/>
              </a:rPr>
              <a:t>Clinical networks</a:t>
            </a:r>
          </a:p>
        </p:txBody>
      </p:sp>
    </p:spTree>
    <p:extLst>
      <p:ext uri="{BB962C8B-B14F-4D97-AF65-F5344CB8AC3E}">
        <p14:creationId xmlns:p14="http://schemas.microsoft.com/office/powerpoint/2010/main" val="19903534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lstStyle/>
          <a:p>
            <a:r>
              <a:rPr lang="en-GB" dirty="0" smtClean="0"/>
              <a:t>Indirect Maternal Deaths 2011-13</a:t>
            </a:r>
            <a:endParaRPr lang="en-GB" dirty="0"/>
          </a:p>
        </p:txBody>
      </p:sp>
      <p:sp>
        <p:nvSpPr>
          <p:cNvPr id="3" name="Content Placeholder 2"/>
          <p:cNvSpPr>
            <a:spLocks noGrp="1"/>
          </p:cNvSpPr>
          <p:nvPr>
            <p:ph idx="1"/>
          </p:nvPr>
        </p:nvSpPr>
        <p:spPr/>
        <p:txBody>
          <a:bodyPr/>
          <a:lstStyle/>
          <a:p>
            <a:r>
              <a:rPr lang="en-GB" dirty="0" smtClean="0"/>
              <a:t>68% of maternal deaths in the UK</a:t>
            </a:r>
          </a:p>
          <a:p>
            <a:r>
              <a:rPr lang="en-GB" dirty="0" smtClean="0"/>
              <a:t>Deaths due to mental health-related causes</a:t>
            </a:r>
          </a:p>
          <a:p>
            <a:pPr lvl="1"/>
            <a:r>
              <a:rPr lang="en-GB" dirty="0" smtClean="0"/>
              <a:t>0.8 per 100,000 maternities</a:t>
            </a:r>
          </a:p>
          <a:p>
            <a:pPr lvl="1"/>
            <a:r>
              <a:rPr lang="en-GB" dirty="0" smtClean="0"/>
              <a:t>1 in 11 of all maternal deaths during or up to six weeks after the end of pregnancy</a:t>
            </a:r>
            <a:endParaRPr lang="en-GB"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59969" t="32951" r="5173" b="42399"/>
          <a:stretch/>
        </p:blipFill>
        <p:spPr bwMode="auto">
          <a:xfrm>
            <a:off x="7318648" y="1484784"/>
            <a:ext cx="1368152" cy="1368152"/>
          </a:xfrm>
          <a:prstGeom prst="rect">
            <a:avLst/>
          </a:prstGeom>
          <a:noFill/>
          <a:ln w="9525">
            <a:noFill/>
            <a:miter lim="800000"/>
            <a:headEnd/>
            <a:tailEnd/>
          </a:ln>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7007" t="62223" r="17760" b="17233"/>
          <a:stretch/>
        </p:blipFill>
        <p:spPr>
          <a:xfrm>
            <a:off x="3347864" y="4869160"/>
            <a:ext cx="2236254" cy="1843852"/>
          </a:xfrm>
          <a:prstGeom prst="rect">
            <a:avLst/>
          </a:prstGeom>
        </p:spPr>
      </p:pic>
    </p:spTree>
    <p:extLst>
      <p:ext uri="{BB962C8B-B14F-4D97-AF65-F5344CB8AC3E}">
        <p14:creationId xmlns:p14="http://schemas.microsoft.com/office/powerpoint/2010/main" val="5261917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GB" dirty="0" smtClean="0"/>
              <a:t>Mental health-related deaths after six weeks postpartum</a:t>
            </a:r>
            <a:endParaRPr lang="en-GB" dirty="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636315"/>
            <a:ext cx="8229600" cy="2453733"/>
          </a:xfrm>
        </p:spPr>
      </p:pic>
    </p:spTree>
    <p:extLst>
      <p:ext uri="{BB962C8B-B14F-4D97-AF65-F5344CB8AC3E}">
        <p14:creationId xmlns:p14="http://schemas.microsoft.com/office/powerpoint/2010/main" val="16464509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lstStyle/>
          <a:p>
            <a:r>
              <a:rPr lang="en-GB" dirty="0" smtClean="0"/>
              <a:t>Timing of suicide</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384800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78271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Arial"/>
                <a:cs typeface="Arial"/>
              </a:rPr>
              <a:t>Method of suicide</a:t>
            </a:r>
            <a:endParaRPr lang="en-GB" dirty="0">
              <a:latin typeface="Arial"/>
              <a:cs typeface="Arial"/>
            </a:endParaRPr>
          </a:p>
        </p:txBody>
      </p:sp>
      <p:sp>
        <p:nvSpPr>
          <p:cNvPr id="3" name="Content Placeholder 2"/>
          <p:cNvSpPr>
            <a:spLocks noGrp="1"/>
          </p:cNvSpPr>
          <p:nvPr>
            <p:ph idx="1"/>
          </p:nvPr>
        </p:nvSpPr>
        <p:spPr/>
        <p:txBody>
          <a:bodyPr>
            <a:normAutofit lnSpcReduction="10000"/>
          </a:bodyPr>
          <a:lstStyle/>
          <a:p>
            <a:r>
              <a:rPr lang="en-US" sz="2800" dirty="0" smtClean="0">
                <a:latin typeface="Arial"/>
                <a:cs typeface="Arial"/>
              </a:rPr>
              <a:t>83/101 (82%) violent deaths</a:t>
            </a:r>
          </a:p>
          <a:p>
            <a:endParaRPr lang="en-US" sz="2800" dirty="0" smtClean="0">
              <a:latin typeface="Arial"/>
              <a:cs typeface="Arial"/>
            </a:endParaRPr>
          </a:p>
          <a:p>
            <a:r>
              <a:rPr lang="en-US" sz="2800" dirty="0" smtClean="0">
                <a:latin typeface="Arial"/>
                <a:cs typeface="Arial"/>
              </a:rPr>
              <a:t>64% general female population violent suicide*</a:t>
            </a:r>
          </a:p>
          <a:p>
            <a:r>
              <a:rPr lang="en-US" sz="2800" dirty="0" smtClean="0">
                <a:latin typeface="Arial"/>
                <a:cs typeface="Arial"/>
              </a:rPr>
              <a:t>62% mental health female population violent suicide*</a:t>
            </a:r>
          </a:p>
          <a:p>
            <a:endParaRPr lang="en-US" sz="2800" dirty="0">
              <a:latin typeface="Arial"/>
              <a:cs typeface="Arial"/>
            </a:endParaRPr>
          </a:p>
          <a:p>
            <a:r>
              <a:rPr lang="en-US" sz="2800" dirty="0" smtClean="0">
                <a:latin typeface="Arial"/>
                <a:cs typeface="Arial"/>
              </a:rPr>
              <a:t>Violent deaths more common in all time periods throughout pregnancy and postnatal year</a:t>
            </a:r>
          </a:p>
          <a:p>
            <a:endParaRPr lang="en-US" sz="2800" dirty="0" smtClean="0">
              <a:latin typeface="Arial"/>
              <a:cs typeface="Arial"/>
            </a:endParaRPr>
          </a:p>
          <a:p>
            <a:pPr marL="0" indent="0">
              <a:buNone/>
            </a:pPr>
            <a:r>
              <a:rPr lang="en-US" sz="2400" i="1" dirty="0" smtClean="0">
                <a:latin typeface="Arial"/>
                <a:cs typeface="Arial"/>
              </a:rPr>
              <a:t>*NCISH, personal communication</a:t>
            </a:r>
            <a:endParaRPr lang="en-US" sz="2400" i="1" dirty="0">
              <a:latin typeface="Arial"/>
              <a:cs typeface="Arial"/>
            </a:endParaRPr>
          </a:p>
        </p:txBody>
      </p:sp>
    </p:spTree>
    <p:extLst>
      <p:ext uri="{BB962C8B-B14F-4D97-AF65-F5344CB8AC3E}">
        <p14:creationId xmlns:p14="http://schemas.microsoft.com/office/powerpoint/2010/main" val="18553620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660066"/>
                </a:solidFill>
                <a:latin typeface="Arial"/>
                <a:cs typeface="Arial"/>
              </a:rPr>
              <a:t>Lack of recognition of symptom pattern and seriousness</a:t>
            </a:r>
            <a:endParaRPr lang="en-GB" dirty="0">
              <a:solidFill>
                <a:srgbClr val="660066"/>
              </a:solidFill>
              <a:latin typeface="Arial"/>
              <a:cs typeface="Arial"/>
            </a:endParaRPr>
          </a:p>
        </p:txBody>
      </p:sp>
      <p:sp>
        <p:nvSpPr>
          <p:cNvPr id="3" name="Content Placeholder 2"/>
          <p:cNvSpPr>
            <a:spLocks noGrp="1"/>
          </p:cNvSpPr>
          <p:nvPr>
            <p:ph idx="1"/>
          </p:nvPr>
        </p:nvSpPr>
        <p:spPr>
          <a:xfrm>
            <a:off x="457200" y="1844824"/>
            <a:ext cx="8229600" cy="4281339"/>
          </a:xfrm>
        </p:spPr>
        <p:txBody>
          <a:bodyPr>
            <a:normAutofit fontScale="92500" lnSpcReduction="20000"/>
          </a:bodyPr>
          <a:lstStyle/>
          <a:p>
            <a:r>
              <a:rPr lang="en-US" dirty="0" smtClean="0">
                <a:latin typeface="Arial"/>
                <a:cs typeface="Arial"/>
              </a:rPr>
              <a:t>‘Anxiety’ at first presentation</a:t>
            </a:r>
          </a:p>
          <a:p>
            <a:r>
              <a:rPr lang="en-US" dirty="0" smtClean="0">
                <a:latin typeface="Arial"/>
                <a:cs typeface="Arial"/>
              </a:rPr>
              <a:t>Lack of recognition of escalating symptom pattern</a:t>
            </a:r>
          </a:p>
          <a:p>
            <a:r>
              <a:rPr lang="en-US" dirty="0" smtClean="0">
                <a:latin typeface="Arial"/>
                <a:cs typeface="Arial"/>
              </a:rPr>
              <a:t>Assessments of serial presentations ‘in the moment’</a:t>
            </a:r>
          </a:p>
          <a:p>
            <a:r>
              <a:rPr lang="en-US" dirty="0" smtClean="0">
                <a:latin typeface="Arial"/>
                <a:cs typeface="Arial"/>
              </a:rPr>
              <a:t>Use of terms such as ‘impulsive’ and ‘no planning’ when assessing suicide risk </a:t>
            </a:r>
            <a:r>
              <a:rPr lang="en-US" dirty="0" err="1" smtClean="0">
                <a:latin typeface="Arial"/>
                <a:cs typeface="Arial"/>
              </a:rPr>
              <a:t>behaviour</a:t>
            </a:r>
            <a:endParaRPr lang="en-US" dirty="0" smtClean="0">
              <a:latin typeface="Arial"/>
              <a:cs typeface="Arial"/>
            </a:endParaRPr>
          </a:p>
          <a:p>
            <a:r>
              <a:rPr lang="en-US" dirty="0" smtClean="0">
                <a:latin typeface="Arial"/>
                <a:cs typeface="Arial"/>
              </a:rPr>
              <a:t>Reliance on patient reports despite evidence to the contrary</a:t>
            </a:r>
            <a:endParaRPr lang="en-US" dirty="0">
              <a:latin typeface="Arial"/>
              <a:cs typeface="Arial"/>
            </a:endParaRPr>
          </a:p>
        </p:txBody>
      </p:sp>
    </p:spTree>
    <p:extLst>
      <p:ext uri="{BB962C8B-B14F-4D97-AF65-F5344CB8AC3E}">
        <p14:creationId xmlns:p14="http://schemas.microsoft.com/office/powerpoint/2010/main" val="1429787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latin typeface="Arial"/>
                <a:cs typeface="Arial"/>
              </a:rPr>
              <a:t>Precursor thoughts or acts of violent self-harm</a:t>
            </a:r>
            <a:endParaRPr lang="en-GB" sz="4000" dirty="0">
              <a:latin typeface="Arial"/>
              <a:cs typeface="Arial"/>
            </a:endParaRPr>
          </a:p>
        </p:txBody>
      </p:sp>
      <p:sp>
        <p:nvSpPr>
          <p:cNvPr id="3" name="Content Placeholder 2"/>
          <p:cNvSpPr>
            <a:spLocks noGrp="1"/>
          </p:cNvSpPr>
          <p:nvPr>
            <p:ph idx="1"/>
          </p:nvPr>
        </p:nvSpPr>
        <p:spPr>
          <a:xfrm>
            <a:off x="457200" y="2132856"/>
            <a:ext cx="8229600" cy="3993307"/>
          </a:xfrm>
        </p:spPr>
        <p:txBody>
          <a:bodyPr/>
          <a:lstStyle/>
          <a:p>
            <a:r>
              <a:rPr lang="en-US" dirty="0" smtClean="0">
                <a:latin typeface="Arial"/>
                <a:cs typeface="Arial"/>
              </a:rPr>
              <a:t>Lack of recognition or downplaying of violent thoughts/acts of self-harm</a:t>
            </a:r>
          </a:p>
          <a:p>
            <a:r>
              <a:rPr lang="en-US" dirty="0" smtClean="0">
                <a:latin typeface="Arial"/>
                <a:cs typeface="Arial"/>
              </a:rPr>
              <a:t>19/101 (1/5</a:t>
            </a:r>
            <a:r>
              <a:rPr lang="en-US" baseline="30000" dirty="0" smtClean="0">
                <a:latin typeface="Arial"/>
                <a:cs typeface="Arial"/>
              </a:rPr>
              <a:t>th</a:t>
            </a:r>
            <a:r>
              <a:rPr lang="en-US" dirty="0" smtClean="0">
                <a:latin typeface="Arial"/>
                <a:cs typeface="Arial"/>
              </a:rPr>
              <a:t>) of women</a:t>
            </a:r>
          </a:p>
          <a:p>
            <a:r>
              <a:rPr lang="en-US" dirty="0" smtClean="0">
                <a:latin typeface="Arial"/>
                <a:cs typeface="Arial"/>
              </a:rPr>
              <a:t>Almost half had acted in violent manner already</a:t>
            </a:r>
            <a:endParaRPr lang="en-US" dirty="0">
              <a:latin typeface="Arial"/>
              <a:cs typeface="Arial"/>
            </a:endParaRPr>
          </a:p>
        </p:txBody>
      </p:sp>
    </p:spTree>
    <p:extLst>
      <p:ext uri="{BB962C8B-B14F-4D97-AF65-F5344CB8AC3E}">
        <p14:creationId xmlns:p14="http://schemas.microsoft.com/office/powerpoint/2010/main" val="1252555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a:solidFill>
                  <a:srgbClr val="781D7E"/>
                </a:solidFill>
                <a:latin typeface="Arial"/>
                <a:cs typeface="Arial"/>
              </a:rPr>
              <a:t>Precursor thoughts or acts of violent self-harm</a:t>
            </a:r>
            <a:endParaRPr lang="en-GB" sz="2800" dirty="0">
              <a:latin typeface="Arial"/>
              <a:cs typeface="Arial"/>
            </a:endParaRPr>
          </a:p>
        </p:txBody>
      </p:sp>
      <p:sp>
        <p:nvSpPr>
          <p:cNvPr id="3" name="Content Placeholder 2"/>
          <p:cNvSpPr>
            <a:spLocks noGrp="1"/>
          </p:cNvSpPr>
          <p:nvPr>
            <p:ph idx="1"/>
          </p:nvPr>
        </p:nvSpPr>
        <p:spPr>
          <a:xfrm>
            <a:off x="457200" y="1916832"/>
            <a:ext cx="8229600" cy="4209331"/>
          </a:xfrm>
          <a:solidFill>
            <a:srgbClr val="FFFFFF"/>
          </a:solidFill>
          <a:ln>
            <a:solidFill>
              <a:srgbClr val="FFFFFF"/>
            </a:solidFill>
          </a:ln>
        </p:spPr>
        <p:style>
          <a:lnRef idx="1">
            <a:schemeClr val="dk1"/>
          </a:lnRef>
          <a:fillRef idx="2">
            <a:schemeClr val="dk1"/>
          </a:fillRef>
          <a:effectRef idx="1">
            <a:schemeClr val="dk1"/>
          </a:effectRef>
          <a:fontRef idx="minor">
            <a:schemeClr val="dk1"/>
          </a:fontRef>
        </p:style>
        <p:txBody>
          <a:bodyPr>
            <a:normAutofit/>
          </a:bodyPr>
          <a:lstStyle/>
          <a:p>
            <a:r>
              <a:rPr lang="en-GB" sz="2400" i="1" dirty="0" smtClean="0">
                <a:solidFill>
                  <a:srgbClr val="000090"/>
                </a:solidFill>
                <a:latin typeface="Arial"/>
                <a:cs typeface="Arial"/>
              </a:rPr>
              <a:t>A </a:t>
            </a:r>
            <a:r>
              <a:rPr lang="en-GB" sz="2400" i="1" dirty="0">
                <a:solidFill>
                  <a:srgbClr val="000090"/>
                </a:solidFill>
                <a:latin typeface="Arial"/>
                <a:cs typeface="Arial"/>
              </a:rPr>
              <a:t>woman died by violent means a few months after the birth of her third child. She had a history of depression in a previous postnatal period and developed depressed mood again soon after her baby was born. Within a fortnight of giving birth she was prescribed antidepressants. A few weeks after delivery she was found on a bridge with a rope. She was judged in the Emergency Department not to have </a:t>
            </a:r>
            <a:r>
              <a:rPr lang="en-GB" sz="2400" i="1" dirty="0" err="1">
                <a:solidFill>
                  <a:srgbClr val="000090"/>
                </a:solidFill>
                <a:latin typeface="Arial"/>
                <a:cs typeface="Arial"/>
              </a:rPr>
              <a:t>ongoing</a:t>
            </a:r>
            <a:r>
              <a:rPr lang="en-GB" sz="2400" i="1" dirty="0">
                <a:solidFill>
                  <a:srgbClr val="000090"/>
                </a:solidFill>
                <a:latin typeface="Arial"/>
                <a:cs typeface="Arial"/>
              </a:rPr>
              <a:t> suicidal intent and followed up by crisis services. A review of her death a month later commented that her subsequent suicide was ‘completely unexpected’. </a:t>
            </a:r>
            <a:endParaRPr lang="en-US" i="1" dirty="0">
              <a:solidFill>
                <a:srgbClr val="000090"/>
              </a:solidFill>
              <a:latin typeface="Arial"/>
              <a:cs typeface="Arial"/>
            </a:endParaRPr>
          </a:p>
        </p:txBody>
      </p:sp>
    </p:spTree>
    <p:extLst>
      <p:ext uri="{BB962C8B-B14F-4D97-AF65-F5344CB8AC3E}">
        <p14:creationId xmlns:p14="http://schemas.microsoft.com/office/powerpoint/2010/main" val="12525552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gt;&lt;/object&gt;&lt;/database&gt;"/>
  <p:tag name="SECTOMILLISECCONVERTED" val="1"/>
</p:tagLst>
</file>

<file path=ppt/theme/theme1.xml><?xml version="1.0" encoding="utf-8"?>
<a:theme xmlns:a="http://schemas.openxmlformats.org/drawingml/2006/main" name="MBRRACE">
  <a:themeElements>
    <a:clrScheme name="MBRRACE">
      <a:dk1>
        <a:srgbClr val="781D7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BRRACE Content">
  <a:themeElements>
    <a:clrScheme name="Custom 2">
      <a:dk1>
        <a:srgbClr val="000000"/>
      </a:dk1>
      <a:lt1>
        <a:srgbClr val="FFFFFF"/>
      </a:lt1>
      <a:dk2>
        <a:srgbClr val="781D7E"/>
      </a:dk2>
      <a:lt2>
        <a:srgbClr val="EFF3F6"/>
      </a:lt2>
      <a:accent1>
        <a:srgbClr val="ADB6A8"/>
      </a:accent1>
      <a:accent2>
        <a:srgbClr val="A19CA8"/>
      </a:accent2>
      <a:accent3>
        <a:srgbClr val="BA636A"/>
      </a:accent3>
      <a:accent4>
        <a:srgbClr val="9CD196"/>
      </a:accent4>
      <a:accent5>
        <a:srgbClr val="ADB4B8"/>
      </a:accent5>
      <a:accent6>
        <a:srgbClr val="E3D9B1"/>
      </a:accent6>
      <a:hlink>
        <a:srgbClr val="FF0000"/>
      </a:hlink>
      <a:folHlink>
        <a:srgbClr val="0070C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BRRACE">
  <a:themeElements>
    <a:clrScheme name="MBRRACE">
      <a:dk1>
        <a:srgbClr val="781D7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MBRRACE">
  <a:themeElements>
    <a:clrScheme name="MBRRACE">
      <a:dk1>
        <a:srgbClr val="781D7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MBRRACE">
  <a:themeElements>
    <a:clrScheme name="MBRRACE">
      <a:dk1>
        <a:srgbClr val="781D7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MBRRACE">
  <a:themeElements>
    <a:clrScheme name="MBRRACE">
      <a:dk1>
        <a:srgbClr val="781D7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MBRRACE">
  <a:themeElements>
    <a:clrScheme name="MBRRACE">
      <a:dk1>
        <a:srgbClr val="781D7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
    <a:dk1>
      <a:srgbClr val="000000"/>
    </a:dk1>
    <a:lt1>
      <a:srgbClr val="FFFFFF"/>
    </a:lt1>
    <a:dk2>
      <a:srgbClr val="781D7E"/>
    </a:dk2>
    <a:lt2>
      <a:srgbClr val="EFF3F6"/>
    </a:lt2>
    <a:accent1>
      <a:srgbClr val="ADB6A8"/>
    </a:accent1>
    <a:accent2>
      <a:srgbClr val="A19CA8"/>
    </a:accent2>
    <a:accent3>
      <a:srgbClr val="BA636A"/>
    </a:accent3>
    <a:accent4>
      <a:srgbClr val="9CD196"/>
    </a:accent4>
    <a:accent5>
      <a:srgbClr val="ADB4B8"/>
    </a:accent5>
    <a:accent6>
      <a:srgbClr val="E3D9B1"/>
    </a:accent6>
    <a:hlink>
      <a:srgbClr val="FF0000"/>
    </a:hlink>
    <a:folHlink>
      <a:srgbClr val="0070C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MBRRACE Content</Template>
  <TotalTime>937</TotalTime>
  <Words>1134</Words>
  <Application>Microsoft Macintosh PowerPoint</Application>
  <PresentationFormat>On-screen Show (4:3)</PresentationFormat>
  <Paragraphs>85</Paragraphs>
  <Slides>20</Slides>
  <Notes>0</Notes>
  <HiddenSlides>0</HiddenSlides>
  <MMClips>0</MMClips>
  <ScaleCrop>false</ScaleCrop>
  <HeadingPairs>
    <vt:vector size="4" baseType="variant">
      <vt:variant>
        <vt:lpstr>Theme</vt:lpstr>
      </vt:variant>
      <vt:variant>
        <vt:i4>7</vt:i4>
      </vt:variant>
      <vt:variant>
        <vt:lpstr>Slide Titles</vt:lpstr>
      </vt:variant>
      <vt:variant>
        <vt:i4>20</vt:i4>
      </vt:variant>
    </vt:vector>
  </HeadingPairs>
  <TitlesOfParts>
    <vt:vector size="27" baseType="lpstr">
      <vt:lpstr>MBRRACE</vt:lpstr>
      <vt:lpstr>MBRRACE Content</vt:lpstr>
      <vt:lpstr>1_MBRRACE</vt:lpstr>
      <vt:lpstr>3_MBRRACE</vt:lpstr>
      <vt:lpstr>4_MBRRACE</vt:lpstr>
      <vt:lpstr>6_MBRRACE</vt:lpstr>
      <vt:lpstr>7_MBRRACE</vt:lpstr>
      <vt:lpstr>2015 Key points for mental health PSEG</vt:lpstr>
      <vt:lpstr>The women who died: UK 2011-13</vt:lpstr>
      <vt:lpstr>Indirect Maternal Deaths 2011-13</vt:lpstr>
      <vt:lpstr>Mental health-related deaths after six weeks postpartum</vt:lpstr>
      <vt:lpstr>Timing of suicide</vt:lpstr>
      <vt:lpstr>Method of suicide</vt:lpstr>
      <vt:lpstr>Lack of recognition of symptom pattern and seriousness</vt:lpstr>
      <vt:lpstr>Precursor thoughts or acts of violent self-harm</vt:lpstr>
      <vt:lpstr>Precursor thoughts or acts of violent self-harm</vt:lpstr>
      <vt:lpstr>Red Flag Presentations</vt:lpstr>
      <vt:lpstr>Grade of assessor</vt:lpstr>
      <vt:lpstr>Grade of assessor</vt:lpstr>
      <vt:lpstr>New Learning Point Grade of assessor</vt:lpstr>
      <vt:lpstr>Care by multiple teams</vt:lpstr>
      <vt:lpstr>Care by multiple teams</vt:lpstr>
      <vt:lpstr>Learning Point Care by multiple teams</vt:lpstr>
      <vt:lpstr>Psychiatric returns and reviews</vt:lpstr>
      <vt:lpstr>New Learning point Psychiatric returns and reviews</vt:lpstr>
      <vt:lpstr>Perinatal Mental Health Care*</vt:lpstr>
      <vt:lpstr>Key messages</vt:lpstr>
    </vt:vector>
  </TitlesOfParts>
  <Company>University of Oxford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mknight</dc:creator>
  <cp:lastModifiedBy>Polly Healy</cp:lastModifiedBy>
  <cp:revision>68</cp:revision>
  <dcterms:created xsi:type="dcterms:W3CDTF">2015-10-20T10:50:57Z</dcterms:created>
  <dcterms:modified xsi:type="dcterms:W3CDTF">2016-03-22T16:34:59Z</dcterms:modified>
</cp:coreProperties>
</file>