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78" y="7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8/17/2022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8/17/2022</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8/17/2022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8/17/2022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8/17/2022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8/17/2022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8/17/2022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8/17/2022</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8/17/2022</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8/17/2022</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8/17/2022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8/17/2022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8/17/2022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mailto:HAPIA2013@AOL.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0" y="1371600"/>
            <a:ext cx="10468864" cy="858982"/>
          </a:xfrm>
        </p:spPr>
        <p:txBody>
          <a:bodyPr/>
          <a:lstStyle/>
          <a:p>
            <a:pPr algn="ctr"/>
            <a:r>
              <a:rPr lang="en-US" dirty="0"/>
              <a:t>HOSPITAL INSPECTIONS</a:t>
            </a:r>
          </a:p>
        </p:txBody>
      </p:sp>
      <p:sp>
        <p:nvSpPr>
          <p:cNvPr id="5" name="Subtitle 4"/>
          <p:cNvSpPr>
            <a:spLocks noGrp="1"/>
          </p:cNvSpPr>
          <p:nvPr>
            <p:ph type="subTitle" idx="1"/>
          </p:nvPr>
        </p:nvSpPr>
        <p:spPr>
          <a:xfrm>
            <a:off x="783613" y="4899800"/>
            <a:ext cx="10472928" cy="671009"/>
          </a:xfrm>
        </p:spPr>
        <p:txBody>
          <a:bodyPr>
            <a:normAutofit fontScale="77500" lnSpcReduction="20000"/>
          </a:bodyPr>
          <a:lstStyle/>
          <a:p>
            <a:pPr algn="l"/>
            <a:r>
              <a:rPr lang="en-US" dirty="0">
                <a:latin typeface="Segoe UI Variable Text Semibold" pitchFamily="2" charset="0"/>
              </a:rPr>
              <a:t>MALCOLM ALEXANDER</a:t>
            </a:r>
          </a:p>
          <a:p>
            <a:pPr algn="l"/>
            <a:r>
              <a:rPr lang="en-US" dirty="0">
                <a:latin typeface="Segoe UI Variable Text Semibold" pitchFamily="2" charset="0"/>
              </a:rPr>
              <a:t>16 January 2014</a:t>
            </a:r>
          </a:p>
          <a:p>
            <a:endParaRPr lang="en-US" dirty="0"/>
          </a:p>
        </p:txBody>
      </p:sp>
      <p:sp>
        <p:nvSpPr>
          <p:cNvPr id="2" name="Rectangle: Rounded Corners 1">
            <a:extLst>
              <a:ext uri="{FF2B5EF4-FFF2-40B4-BE49-F238E27FC236}">
                <a16:creationId xmlns:a16="http://schemas.microsoft.com/office/drawing/2014/main" id="{20F13B99-23A2-BB97-D072-2949318D6193}"/>
              </a:ext>
            </a:extLst>
          </p:cNvPr>
          <p:cNvSpPr/>
          <p:nvPr/>
        </p:nvSpPr>
        <p:spPr>
          <a:xfrm>
            <a:off x="711200" y="2327564"/>
            <a:ext cx="10621818" cy="8312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CC52D143-4A9C-BFC8-9A86-7981A7C2B002}"/>
              </a:ext>
            </a:extLst>
          </p:cNvPr>
          <p:cNvSpPr txBox="1"/>
          <p:nvPr/>
        </p:nvSpPr>
        <p:spPr>
          <a:xfrm>
            <a:off x="711201" y="2558166"/>
            <a:ext cx="10621817" cy="1569660"/>
          </a:xfrm>
          <a:prstGeom prst="rect">
            <a:avLst/>
          </a:prstGeom>
          <a:noFill/>
          <a:ln>
            <a:solidFill>
              <a:schemeClr val="bg2"/>
            </a:solidFill>
          </a:ln>
        </p:spPr>
        <p:txBody>
          <a:bodyPr wrap="square" rtlCol="0">
            <a:spAutoFit/>
          </a:bodyPr>
          <a:lstStyle/>
          <a:p>
            <a:pPr algn="ctr"/>
            <a:r>
              <a:rPr lang="en-GB" sz="3200" dirty="0">
                <a:latin typeface="Segoe UI Variable Text Semibold" pitchFamily="2" charset="0"/>
              </a:rPr>
              <a:t>POLICY INTO PRACTICE</a:t>
            </a:r>
          </a:p>
          <a:p>
            <a:pPr algn="ctr"/>
            <a:endParaRPr lang="en-GB" sz="3200" dirty="0">
              <a:latin typeface="Segoe UI Variable Text Semibold" pitchFamily="2" charset="0"/>
            </a:endParaRPr>
          </a:p>
          <a:p>
            <a:pPr algn="ctr"/>
            <a:r>
              <a:rPr lang="en-GB" sz="3200" dirty="0">
                <a:latin typeface="Segoe UI Variable Text Semibold" pitchFamily="2" charset="0"/>
              </a:rPr>
              <a:t>NEW EXPERIENCES FOR PATIENTS AND FAMILIES?</a:t>
            </a:r>
          </a:p>
        </p:txBody>
      </p:sp>
      <p:sp>
        <p:nvSpPr>
          <p:cNvPr id="8" name="Rectangle: Rounded Corners 7">
            <a:extLst>
              <a:ext uri="{FF2B5EF4-FFF2-40B4-BE49-F238E27FC236}">
                <a16:creationId xmlns:a16="http://schemas.microsoft.com/office/drawing/2014/main" id="{5D277D31-99C0-6656-C4B8-07CF06E5F199}"/>
              </a:ext>
            </a:extLst>
          </p:cNvPr>
          <p:cNvSpPr/>
          <p:nvPr/>
        </p:nvSpPr>
        <p:spPr>
          <a:xfrm>
            <a:off x="634723" y="4275301"/>
            <a:ext cx="10621818" cy="8312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B992-EFCF-98B6-3255-677367002190}"/>
              </a:ext>
            </a:extLst>
          </p:cNvPr>
          <p:cNvSpPr>
            <a:spLocks noGrp="1"/>
          </p:cNvSpPr>
          <p:nvPr>
            <p:ph type="title"/>
          </p:nvPr>
        </p:nvSpPr>
        <p:spPr/>
        <p:txBody>
          <a:bodyPr>
            <a:noAutofit/>
          </a:bodyPr>
          <a:lstStyle/>
          <a:p>
            <a:pPr algn="ctr"/>
            <a:r>
              <a:rPr lang="en-GB" sz="4000" b="1" dirty="0"/>
              <a:t>PANORAMA AT WINTERBOURNE VIEW:</a:t>
            </a:r>
            <a:br>
              <a:rPr lang="en-GB" sz="4000" b="1" dirty="0"/>
            </a:br>
            <a:r>
              <a:rPr lang="en-GB" sz="4000" b="1" dirty="0"/>
              <a:t>THE HUMAN RIGHTS ANGLE</a:t>
            </a:r>
          </a:p>
        </p:txBody>
      </p:sp>
      <p:sp>
        <p:nvSpPr>
          <p:cNvPr id="3" name="Rectangle: Rounded Corners 2">
            <a:extLst>
              <a:ext uri="{FF2B5EF4-FFF2-40B4-BE49-F238E27FC236}">
                <a16:creationId xmlns:a16="http://schemas.microsoft.com/office/drawing/2014/main" id="{B24623F6-E6A9-F88B-12AB-0E421D73D99A}"/>
              </a:ext>
            </a:extLst>
          </p:cNvPr>
          <p:cNvSpPr/>
          <p:nvPr/>
        </p:nvSpPr>
        <p:spPr>
          <a:xfrm>
            <a:off x="609600" y="1847088"/>
            <a:ext cx="11305309" cy="4571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C7E3BC45-34FF-15BF-87D2-ABF723673ABE}"/>
              </a:ext>
            </a:extLst>
          </p:cNvPr>
          <p:cNvSpPr txBox="1"/>
          <p:nvPr/>
        </p:nvSpPr>
        <p:spPr>
          <a:xfrm>
            <a:off x="840509" y="2396836"/>
            <a:ext cx="11074400" cy="4154984"/>
          </a:xfrm>
          <a:prstGeom prst="rect">
            <a:avLst/>
          </a:prstGeom>
          <a:noFill/>
          <a:ln>
            <a:solidFill>
              <a:schemeClr val="bg2"/>
            </a:solidFill>
          </a:ln>
        </p:spPr>
        <p:txBody>
          <a:bodyPr wrap="square" rtlCol="0">
            <a:spAutoFit/>
          </a:bodyPr>
          <a:lstStyle/>
          <a:p>
            <a:r>
              <a:rPr lang="en-GB" sz="2400" dirty="0">
                <a:latin typeface="Segoe UI Variable Text Semibold" pitchFamily="2" charset="0"/>
              </a:rPr>
              <a:t>‘I watched </a:t>
            </a:r>
            <a:r>
              <a:rPr lang="en-GB" sz="2400" dirty="0" err="1">
                <a:latin typeface="Segoe UI Variable Text Semibold" pitchFamily="2" charset="0"/>
              </a:rPr>
              <a:t>Panorma’s</a:t>
            </a:r>
            <a:r>
              <a:rPr lang="en-GB" sz="2400" dirty="0">
                <a:latin typeface="Segoe UI Variable Text Semibold" pitchFamily="2" charset="0"/>
              </a:rPr>
              <a:t> expose of institution abuse of adults with learning disabilities at Winterbourne View Hospital with mounting horror.</a:t>
            </a:r>
          </a:p>
          <a:p>
            <a:endParaRPr lang="en-GB" sz="2400" dirty="0">
              <a:latin typeface="Segoe UI Variable Text Semibold" pitchFamily="2" charset="0"/>
            </a:endParaRPr>
          </a:p>
          <a:p>
            <a:r>
              <a:rPr lang="en-GB" sz="2400" dirty="0">
                <a:latin typeface="Segoe UI Variable Text Semibold" pitchFamily="2" charset="0"/>
              </a:rPr>
              <a:t>What legal mechanism were available to prevent abuses like this, or bring justice to victim?</a:t>
            </a:r>
          </a:p>
          <a:p>
            <a:endParaRPr lang="en-GB" sz="2400" dirty="0">
              <a:latin typeface="Segoe UI Variable Text Semibold" pitchFamily="2" charset="0"/>
            </a:endParaRPr>
          </a:p>
          <a:p>
            <a:r>
              <a:rPr lang="en-GB" sz="2400" dirty="0">
                <a:latin typeface="Segoe UI Variable Text Semibold" pitchFamily="2" charset="0"/>
              </a:rPr>
              <a:t>There can be no doubt that the acts of the carers towards the patients were inhuman and degrading … a violation of Article 3 rights.</a:t>
            </a:r>
          </a:p>
          <a:p>
            <a:endParaRPr lang="en-GB" sz="2400" dirty="0">
              <a:latin typeface="Segoe UI Variable Text Semibold" pitchFamily="2" charset="0"/>
            </a:endParaRPr>
          </a:p>
          <a:p>
            <a:r>
              <a:rPr lang="en-GB" sz="2400" dirty="0">
                <a:latin typeface="Segoe UI Variable Text Semibold" pitchFamily="2" charset="0"/>
              </a:rPr>
              <a:t>It is highly questionable whether the establishment fulfilled their rights to privacy and dignity under Article 8 – the right to a private and family life.’</a:t>
            </a:r>
          </a:p>
        </p:txBody>
      </p:sp>
    </p:spTree>
    <p:extLst>
      <p:ext uri="{BB962C8B-B14F-4D97-AF65-F5344CB8AC3E}">
        <p14:creationId xmlns:p14="http://schemas.microsoft.com/office/powerpoint/2010/main" val="376047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9C5A7-25B5-DE3A-C1D4-1D11DBB8DD6E}"/>
              </a:ext>
            </a:extLst>
          </p:cNvPr>
          <p:cNvSpPr>
            <a:spLocks noGrp="1"/>
          </p:cNvSpPr>
          <p:nvPr>
            <p:ph type="title"/>
          </p:nvPr>
        </p:nvSpPr>
        <p:spPr>
          <a:xfrm>
            <a:off x="558800" y="814924"/>
            <a:ext cx="11074400" cy="1143000"/>
          </a:xfrm>
        </p:spPr>
        <p:txBody>
          <a:bodyPr>
            <a:noAutofit/>
          </a:bodyPr>
          <a:lstStyle/>
          <a:p>
            <a:pPr algn="ctr"/>
            <a:r>
              <a:rPr lang="en-GB" sz="4000" b="1" dirty="0"/>
              <a:t>QUALITATIVE APPROACHES TO LISTENING AND HEARING</a:t>
            </a:r>
          </a:p>
        </p:txBody>
      </p:sp>
      <p:sp>
        <p:nvSpPr>
          <p:cNvPr id="3" name="Rectangle: Rounded Corners 2">
            <a:extLst>
              <a:ext uri="{FF2B5EF4-FFF2-40B4-BE49-F238E27FC236}">
                <a16:creationId xmlns:a16="http://schemas.microsoft.com/office/drawing/2014/main" id="{DEA8335D-0FA8-FE4B-D839-E52E30C77A3C}"/>
              </a:ext>
            </a:extLst>
          </p:cNvPr>
          <p:cNvSpPr/>
          <p:nvPr/>
        </p:nvSpPr>
        <p:spPr>
          <a:xfrm>
            <a:off x="540327" y="2050473"/>
            <a:ext cx="10958946" cy="4571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A039ACE2-6A58-5B74-B911-1AC3158EE8F4}"/>
              </a:ext>
            </a:extLst>
          </p:cNvPr>
          <p:cNvSpPr txBox="1"/>
          <p:nvPr/>
        </p:nvSpPr>
        <p:spPr>
          <a:xfrm>
            <a:off x="558800" y="2355273"/>
            <a:ext cx="10940473" cy="4093428"/>
          </a:xfrm>
          <a:prstGeom prst="rect">
            <a:avLst/>
          </a:prstGeom>
          <a:noFill/>
          <a:ln>
            <a:solidFill>
              <a:schemeClr val="bg2"/>
            </a:solidFill>
          </a:ln>
        </p:spPr>
        <p:txBody>
          <a:bodyPr wrap="square" rtlCol="0">
            <a:spAutoFit/>
          </a:bodyPr>
          <a:lstStyle/>
          <a:p>
            <a:pPr marL="342900" indent="-342900">
              <a:buFont typeface="Arial" panose="020B0604020202020204" pitchFamily="34" charset="0"/>
              <a:buChar char="•"/>
            </a:pPr>
            <a:r>
              <a:rPr lang="en-GB" sz="2000" dirty="0">
                <a:latin typeface="Segoe UI Variable Text Semibold" pitchFamily="2" charset="0"/>
              </a:rPr>
              <a:t>LOCAL HEALTHWATCH NEEDS TO FIND WAYS OF BUILDING TRUSTING RELATIONSHIP WITH PATIENTS, FAMILIES AND CARERS</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CHATTING TO PATIENTS MAY REVEAL FAR MORE THAN SURVEYS</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IN A MENTAL HEALTH WARD, SITTING AROUND THE TELEVISION FOR AN HOUR WILL PROVIDE A KEY TO UNDERSTANDING WHAT IS HAPPENING FRO THE PATIENTS’ VIEWPOINT</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BUT IF YOU SIT AND LISTEN YOU MUST ALSO FEEDBACK</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WITH GOOD LIAISON, THIS APPROACH PROVIDES INVALUABLE INFORMATION FOR CQC INSPECTORS</a:t>
            </a:r>
          </a:p>
        </p:txBody>
      </p:sp>
    </p:spTree>
    <p:extLst>
      <p:ext uri="{BB962C8B-B14F-4D97-AF65-F5344CB8AC3E}">
        <p14:creationId xmlns:p14="http://schemas.microsoft.com/office/powerpoint/2010/main" val="210283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807C-71DB-4BC8-B118-5F4E9D1D4CAB}"/>
              </a:ext>
            </a:extLst>
          </p:cNvPr>
          <p:cNvSpPr>
            <a:spLocks noGrp="1"/>
          </p:cNvSpPr>
          <p:nvPr>
            <p:ph type="title"/>
          </p:nvPr>
        </p:nvSpPr>
        <p:spPr/>
        <p:txBody>
          <a:bodyPr>
            <a:normAutofit/>
          </a:bodyPr>
          <a:lstStyle/>
          <a:p>
            <a:pPr algn="ctr"/>
            <a:r>
              <a:rPr lang="en-GB" sz="4400" b="1" dirty="0"/>
              <a:t>THE WELL-INFORMED VISITOR</a:t>
            </a:r>
          </a:p>
        </p:txBody>
      </p:sp>
      <p:sp>
        <p:nvSpPr>
          <p:cNvPr id="3" name="Rectangle: Rounded Corners 2">
            <a:extLst>
              <a:ext uri="{FF2B5EF4-FFF2-40B4-BE49-F238E27FC236}">
                <a16:creationId xmlns:a16="http://schemas.microsoft.com/office/drawing/2014/main" id="{BB69988E-0D3C-EB4B-D27C-84F2C0284011}"/>
              </a:ext>
            </a:extLst>
          </p:cNvPr>
          <p:cNvSpPr/>
          <p:nvPr/>
        </p:nvSpPr>
        <p:spPr>
          <a:xfrm>
            <a:off x="609600" y="1925782"/>
            <a:ext cx="11083636" cy="8312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CC106323-5332-E5DB-91CA-BDB0C7C8B9FF}"/>
              </a:ext>
            </a:extLst>
          </p:cNvPr>
          <p:cNvSpPr txBox="1"/>
          <p:nvPr/>
        </p:nvSpPr>
        <p:spPr>
          <a:xfrm>
            <a:off x="609600" y="2202873"/>
            <a:ext cx="11083636" cy="4093428"/>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GB" sz="2000" dirty="0">
                <a:latin typeface="Segoe UI Variable Text Semibold" pitchFamily="2" charset="0"/>
              </a:rPr>
              <a:t>THE APPROACH OF CQC – ENSURING THAT INSPECTORS HAVE INFORMATION ABOUT INCIDENCE OF ULCERS, FALLS, MEDICATION  ERRORS, SIs AND COMPLAINTS IS CRITICAL.</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COHERENT DATA ON ACCIDENTS, INCIDENTS AND COMPLAINTS CAN BE HARD TO OBTAIN FOR </a:t>
            </a:r>
            <a:r>
              <a:rPr lang="en-GB" sz="2000" dirty="0">
                <a:solidFill>
                  <a:srgbClr val="FF0000"/>
                </a:solidFill>
                <a:latin typeface="Segoe UI Variable Text Semibold" pitchFamily="2" charset="0"/>
              </a:rPr>
              <a:t>LHW</a:t>
            </a:r>
            <a:r>
              <a:rPr lang="en-GB" sz="2000" dirty="0">
                <a:latin typeface="Segoe UI Variable Text Semibold" pitchFamily="2" charset="0"/>
              </a:rPr>
              <a:t> AND SOME TRUSTS ARE SEVCRETIVE ABOUT THE SERIOUS INCIDENT REPORTS</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SOME CHIEF EXECUTIVES OF TRUSTS IGNORE EMAILS FROM THE PUBLIC ON PATIENT SAFETY ISSUES</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LHW AND CQC NEED TO SHARE DATA-SETS AND INTELLIGENCE</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EACH HAS A VERY DIFFERENT BUT COMPLEMENTARY  ROLE</a:t>
            </a:r>
          </a:p>
        </p:txBody>
      </p:sp>
    </p:spTree>
    <p:extLst>
      <p:ext uri="{BB962C8B-B14F-4D97-AF65-F5344CB8AC3E}">
        <p14:creationId xmlns:p14="http://schemas.microsoft.com/office/powerpoint/2010/main" val="143425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E744-E811-69FE-15A7-ABECFC359925}"/>
              </a:ext>
            </a:extLst>
          </p:cNvPr>
          <p:cNvSpPr>
            <a:spLocks noGrp="1"/>
          </p:cNvSpPr>
          <p:nvPr>
            <p:ph type="title"/>
          </p:nvPr>
        </p:nvSpPr>
        <p:spPr/>
        <p:txBody>
          <a:bodyPr>
            <a:normAutofit/>
          </a:bodyPr>
          <a:lstStyle/>
          <a:p>
            <a:pPr algn="ctr"/>
            <a:r>
              <a:rPr lang="en-GB" sz="4000" b="1" dirty="0"/>
              <a:t>FEEDING BACK TO SERVICE USERS</a:t>
            </a:r>
          </a:p>
        </p:txBody>
      </p:sp>
      <p:sp>
        <p:nvSpPr>
          <p:cNvPr id="3" name="Rectangle: Rounded Corners 2">
            <a:extLst>
              <a:ext uri="{FF2B5EF4-FFF2-40B4-BE49-F238E27FC236}">
                <a16:creationId xmlns:a16="http://schemas.microsoft.com/office/drawing/2014/main" id="{E845B2B3-26EE-3027-F56B-CF04E782453A}"/>
              </a:ext>
            </a:extLst>
          </p:cNvPr>
          <p:cNvSpPr/>
          <p:nvPr/>
        </p:nvSpPr>
        <p:spPr>
          <a:xfrm>
            <a:off x="623455" y="1870364"/>
            <a:ext cx="11097490" cy="4571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6C8A9EB2-4AF4-9C74-CB2C-04688EB4630B}"/>
              </a:ext>
            </a:extLst>
          </p:cNvPr>
          <p:cNvSpPr txBox="1"/>
          <p:nvPr/>
        </p:nvSpPr>
        <p:spPr>
          <a:xfrm>
            <a:off x="609600" y="2022764"/>
            <a:ext cx="11277600" cy="4093428"/>
          </a:xfrm>
          <a:prstGeom prst="rect">
            <a:avLst/>
          </a:prstGeom>
          <a:noFill/>
          <a:ln>
            <a:solidFill>
              <a:schemeClr val="bg2"/>
            </a:solidFill>
          </a:ln>
        </p:spPr>
        <p:txBody>
          <a:bodyPr wrap="square" rtlCol="0">
            <a:spAutoFit/>
          </a:bodyPr>
          <a:lstStyle/>
          <a:p>
            <a:pPr marL="342900" indent="-342900">
              <a:buFont typeface="Arial" panose="020B0604020202020204" pitchFamily="34" charset="0"/>
              <a:buChar char="•"/>
            </a:pPr>
            <a:r>
              <a:rPr lang="en-GB" sz="2000" dirty="0">
                <a:latin typeface="Segoe UI Variable Text Semibold" pitchFamily="2" charset="0"/>
              </a:rPr>
              <a:t>VISITING, WRITING REPORTS AND PUBLISHING THEM SERVES THE SYSTEM, BUT NOT NECESSARILY THE PATIENT</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MOST PATIENTS DO NOT LOOK AT THE CQC WEBSITE, AND IF THEY DID, IT MAY NOT TELL THEM MUCH</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LONDON AMBULANCE SERVICE IS ALL GREEN TICKS, BUT THE INSPECTOR IGNORED DETAILED INFORMATION PROVIDED BY PATIENTS’ FORUM, WHICH CONTRADICTS THE CQC REPORT</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PATIENTS AND THEIR FAMILIEIS ARE ENTITLED TO RECEIVE FEEDBACK AFTER INSPECTIONS AND EVIDENCE THAT CQC RECOMMENDATIONS ARE BIENG IMPLEMENTED AND TRANFORMING THE QUALITY OF CARE</a:t>
            </a:r>
          </a:p>
        </p:txBody>
      </p:sp>
    </p:spTree>
    <p:extLst>
      <p:ext uri="{BB962C8B-B14F-4D97-AF65-F5344CB8AC3E}">
        <p14:creationId xmlns:p14="http://schemas.microsoft.com/office/powerpoint/2010/main" val="139587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45B5-8984-6DB5-C8F7-D20A88B8C981}"/>
              </a:ext>
            </a:extLst>
          </p:cNvPr>
          <p:cNvSpPr>
            <a:spLocks noGrp="1"/>
          </p:cNvSpPr>
          <p:nvPr>
            <p:ph type="title"/>
          </p:nvPr>
        </p:nvSpPr>
        <p:spPr>
          <a:xfrm>
            <a:off x="558800" y="759506"/>
            <a:ext cx="11074400" cy="1143000"/>
          </a:xfrm>
        </p:spPr>
        <p:txBody>
          <a:bodyPr>
            <a:noAutofit/>
          </a:bodyPr>
          <a:lstStyle/>
          <a:p>
            <a:pPr algn="ctr"/>
            <a:r>
              <a:rPr lang="en-GB" sz="4000" b="1" dirty="0"/>
              <a:t>EMPOWERED SERVICE-USERS, FAMILIES AND CARERS</a:t>
            </a:r>
          </a:p>
        </p:txBody>
      </p:sp>
      <p:sp>
        <p:nvSpPr>
          <p:cNvPr id="3" name="Rectangle: Rounded Corners 2">
            <a:extLst>
              <a:ext uri="{FF2B5EF4-FFF2-40B4-BE49-F238E27FC236}">
                <a16:creationId xmlns:a16="http://schemas.microsoft.com/office/drawing/2014/main" id="{B81DAA64-6FDF-D777-7805-E451627AFC26}"/>
              </a:ext>
            </a:extLst>
          </p:cNvPr>
          <p:cNvSpPr/>
          <p:nvPr/>
        </p:nvSpPr>
        <p:spPr>
          <a:xfrm>
            <a:off x="651164" y="1911927"/>
            <a:ext cx="11014363" cy="83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F182500E-0754-6B6C-44C5-90505EF01461}"/>
              </a:ext>
            </a:extLst>
          </p:cNvPr>
          <p:cNvSpPr txBox="1"/>
          <p:nvPr/>
        </p:nvSpPr>
        <p:spPr>
          <a:xfrm>
            <a:off x="651164" y="2216727"/>
            <a:ext cx="11014363" cy="4093428"/>
          </a:xfrm>
          <a:prstGeom prst="rect">
            <a:avLst/>
          </a:prstGeom>
          <a:noFill/>
          <a:ln>
            <a:solidFill>
              <a:schemeClr val="bg2"/>
            </a:solidFill>
          </a:ln>
        </p:spPr>
        <p:txBody>
          <a:bodyPr wrap="square" rtlCol="0">
            <a:spAutoFit/>
          </a:bodyPr>
          <a:lstStyle/>
          <a:p>
            <a:pPr marL="342900" indent="-342900">
              <a:buFont typeface="Arial" panose="020B0604020202020204" pitchFamily="34" charset="0"/>
              <a:buChar char="•"/>
            </a:pPr>
            <a:r>
              <a:rPr lang="en-GB" sz="2000" dirty="0">
                <a:latin typeface="Segoe UI Variable Text Semibold" pitchFamily="2" charset="0"/>
              </a:rPr>
              <a:t>EMPOWERED PATIENTS DO NOT OBSERVE GORUPS OF SMARTLYDRESSED CQC PEOPLE WALKING THROUGH WARDS AND WONDER WHO THEY ARE</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EMPOWERED PATIENTS HAVE BEEN BRIEFED ABOUT THE CQC VISIT, KNOW WHO THEMEMBERS OF THE TEAM ARE (PHOTOS) AND FEEL COMFORTABLE ABOUT TALKING TO THEM</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EMPOWERED PATIENTS DO NOT FEAR REPERCUSSIONS IF THEY TALK TO CQC TEAM  MEMBERS</a:t>
            </a:r>
          </a:p>
          <a:p>
            <a:pPr marL="342900" indent="-342900">
              <a:buFont typeface="Arial" panose="020B0604020202020204" pitchFamily="34" charset="0"/>
              <a:buChar char="•"/>
            </a:pPr>
            <a:endParaRPr lang="en-GB" sz="2000" dirty="0">
              <a:latin typeface="Segoe UI Variable Text Semibold" pitchFamily="2" charset="0"/>
            </a:endParaRPr>
          </a:p>
          <a:p>
            <a:pPr marL="342900" indent="-342900">
              <a:buFont typeface="Arial" panose="020B0604020202020204" pitchFamily="34" charset="0"/>
              <a:buChar char="•"/>
            </a:pPr>
            <a:r>
              <a:rPr lang="en-GB" sz="2000" dirty="0">
                <a:latin typeface="Segoe UI Variable Text Semibold" pitchFamily="2" charset="0"/>
              </a:rPr>
              <a:t>EMPOWERED PATIENTS KNOW WHO TO CONTACT IN THE CQC TEAM AFTER THE VISIT, IF THEY HAVE MORE INFORMATION, AND THEY EXPECT FEEDBACK ON PROBLEMS AND SOLUTIONS</a:t>
            </a:r>
          </a:p>
        </p:txBody>
      </p:sp>
    </p:spTree>
    <p:extLst>
      <p:ext uri="{BB962C8B-B14F-4D97-AF65-F5344CB8AC3E}">
        <p14:creationId xmlns:p14="http://schemas.microsoft.com/office/powerpoint/2010/main" val="328054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587B-1960-73A1-D43E-0F48500334FA}"/>
              </a:ext>
            </a:extLst>
          </p:cNvPr>
          <p:cNvSpPr>
            <a:spLocks noGrp="1"/>
          </p:cNvSpPr>
          <p:nvPr>
            <p:ph type="title"/>
          </p:nvPr>
        </p:nvSpPr>
        <p:spPr>
          <a:xfrm>
            <a:off x="609600" y="969818"/>
            <a:ext cx="11074400" cy="651164"/>
          </a:xfrm>
        </p:spPr>
        <p:txBody>
          <a:bodyPr>
            <a:normAutofit fontScale="90000"/>
          </a:bodyPr>
          <a:lstStyle/>
          <a:p>
            <a:pPr algn="ctr"/>
            <a:r>
              <a:rPr lang="en-GB" sz="4000" b="1" dirty="0"/>
              <a:t>DUTY TO RESPOND</a:t>
            </a:r>
          </a:p>
        </p:txBody>
      </p:sp>
      <p:sp>
        <p:nvSpPr>
          <p:cNvPr id="3" name="Rectangle: Rounded Corners 2">
            <a:extLst>
              <a:ext uri="{FF2B5EF4-FFF2-40B4-BE49-F238E27FC236}">
                <a16:creationId xmlns:a16="http://schemas.microsoft.com/office/drawing/2014/main" id="{6BB41BD3-D0F7-2D5F-61F5-617E83EA21CF}"/>
              </a:ext>
            </a:extLst>
          </p:cNvPr>
          <p:cNvSpPr/>
          <p:nvPr/>
        </p:nvSpPr>
        <p:spPr>
          <a:xfrm>
            <a:off x="581891" y="1634836"/>
            <a:ext cx="11111345" cy="12469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0BFF14E8-C748-032A-187A-8DD4CDEC85A5}"/>
              </a:ext>
            </a:extLst>
          </p:cNvPr>
          <p:cNvSpPr txBox="1"/>
          <p:nvPr/>
        </p:nvSpPr>
        <p:spPr>
          <a:xfrm>
            <a:off x="609600" y="1925782"/>
            <a:ext cx="11074400" cy="4093428"/>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GB" sz="2000" dirty="0">
                <a:latin typeface="Segoe UI Variable Text Semibold" pitchFamily="2" charset="0"/>
              </a:rPr>
              <a:t>QUESTIONS FROM PATIENTS AND LHW TO CHIEF EXECUTIVES OF HOSPITALS ABOUT SAFETY ISSUES, MUST BE ANSWERED!</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PATIENTS WHO HAVE SUFFERED HARM OF ANY KIND MUST BE TOLD BY THE HOSPITAL, AND CQC TEAMS ARE PROVIDED WITH EVIDENCE THAT PATIENTS HAVE BEEN TOLD</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PATIENTS ARE ALWAYS ACTIVELY INVOLVED IN THE DEVELOPMENT OF THEIR CARE PLANS</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IF PATIENTS OFFER ADVICE TO THE HOSPITAL ABOUT HOWSERVICES CAN BE IMPROVED, THEY  ARE LISTENED TO AND THEY RECEIVE FEEDBACK ABOUT THEIR IDEAS</a:t>
            </a:r>
          </a:p>
          <a:p>
            <a:pPr marL="285750" indent="-285750">
              <a:buFont typeface="Arial" panose="020B0604020202020204" pitchFamily="34" charset="0"/>
              <a:buChar char="•"/>
            </a:pPr>
            <a:endParaRPr lang="en-GB" sz="2000" dirty="0">
              <a:latin typeface="Segoe UI Variable Text Semibold" pitchFamily="2" charset="0"/>
            </a:endParaRPr>
          </a:p>
          <a:p>
            <a:pPr marL="285750" indent="-285750">
              <a:buFont typeface="Arial" panose="020B0604020202020204" pitchFamily="34" charset="0"/>
              <a:buChar char="•"/>
            </a:pPr>
            <a:r>
              <a:rPr lang="en-GB" sz="2000" dirty="0">
                <a:latin typeface="Segoe UI Variable Text Semibold" pitchFamily="2" charset="0"/>
              </a:rPr>
              <a:t>THE CQC TEAM, THROUGH DISCUSSIONS WITH PATIENTS AND FAMILIES, IS SURE THAT THE HOSPITAL RESPONDES EFFECTIVELYTO ISSUES RAISED BY PATIENTS</a:t>
            </a:r>
          </a:p>
        </p:txBody>
      </p:sp>
    </p:spTree>
    <p:extLst>
      <p:ext uri="{BB962C8B-B14F-4D97-AF65-F5344CB8AC3E}">
        <p14:creationId xmlns:p14="http://schemas.microsoft.com/office/powerpoint/2010/main" val="406932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12B8C-2C03-2137-BF38-9430960D9601}"/>
              </a:ext>
            </a:extLst>
          </p:cNvPr>
          <p:cNvSpPr>
            <a:spLocks noGrp="1"/>
          </p:cNvSpPr>
          <p:nvPr>
            <p:ph type="title"/>
          </p:nvPr>
        </p:nvSpPr>
        <p:spPr/>
        <p:txBody>
          <a:bodyPr>
            <a:noAutofit/>
          </a:bodyPr>
          <a:lstStyle/>
          <a:p>
            <a:pPr algn="ctr"/>
            <a:r>
              <a:rPr lang="en-GB" sz="4000" b="1" dirty="0"/>
              <a:t>ACTION RESEARCH APPROACHES – SAFETY AND QUALITY THROUGH ACTION</a:t>
            </a:r>
          </a:p>
        </p:txBody>
      </p:sp>
      <p:sp>
        <p:nvSpPr>
          <p:cNvPr id="3" name="Rectangle: Rounded Corners 2">
            <a:extLst>
              <a:ext uri="{FF2B5EF4-FFF2-40B4-BE49-F238E27FC236}">
                <a16:creationId xmlns:a16="http://schemas.microsoft.com/office/drawing/2014/main" id="{A6201D91-D254-D8CF-DF18-48F1663AC108}"/>
              </a:ext>
            </a:extLst>
          </p:cNvPr>
          <p:cNvSpPr/>
          <p:nvPr/>
        </p:nvSpPr>
        <p:spPr>
          <a:xfrm>
            <a:off x="609600" y="1847088"/>
            <a:ext cx="10972800" cy="4571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3AA7CF6F-0AB8-9186-6A59-DAACCA2ABCE3}"/>
              </a:ext>
            </a:extLst>
          </p:cNvPr>
          <p:cNvSpPr txBox="1"/>
          <p:nvPr/>
        </p:nvSpPr>
        <p:spPr>
          <a:xfrm>
            <a:off x="609600" y="2078182"/>
            <a:ext cx="11074400" cy="4524315"/>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GB" dirty="0">
                <a:latin typeface="Segoe UI Variable Text Semibold" pitchFamily="2" charset="0"/>
              </a:rPr>
              <a:t>PATIENTS AND FAMILIES ARE OFFERED THE OPPORTUNITY OF WORKING WITH STAFF TO IDENTIFY ANY ISSUES THAT MIGHT HARM PATIENTS OR UNDERMINE PATIENT CARE – AND JOINTLY FIND SOLUTIONS</a:t>
            </a:r>
          </a:p>
          <a:p>
            <a:pPr marL="285750" indent="-285750">
              <a:buFont typeface="Arial" panose="020B0604020202020204" pitchFamily="34" charset="0"/>
              <a:buChar char="•"/>
            </a:pPr>
            <a:endParaRPr lang="en-GB" dirty="0">
              <a:latin typeface="Segoe UI Variable Text Semibold" pitchFamily="2" charset="0"/>
            </a:endParaRPr>
          </a:p>
          <a:p>
            <a:pPr marL="285750" indent="-285750">
              <a:buFont typeface="Arial" panose="020B0604020202020204" pitchFamily="34" charset="0"/>
              <a:buChar char="•"/>
            </a:pPr>
            <a:r>
              <a:rPr lang="en-GB" dirty="0">
                <a:latin typeface="Segoe UI Variable Text Semibold" pitchFamily="2" charset="0"/>
              </a:rPr>
              <a:t>PATIENTS ARE REGULARLY INVITED TO JOIN IN SERVICE IMPROVEMENT ACTIVITIES AND CAN WITNESS REAL CHANGE</a:t>
            </a:r>
          </a:p>
          <a:p>
            <a:pPr marL="285750" indent="-285750">
              <a:buFont typeface="Arial" panose="020B0604020202020204" pitchFamily="34" charset="0"/>
              <a:buChar char="•"/>
            </a:pPr>
            <a:endParaRPr lang="en-GB" dirty="0">
              <a:latin typeface="Segoe UI Variable Text Semibold" pitchFamily="2" charset="0"/>
            </a:endParaRPr>
          </a:p>
          <a:p>
            <a:pPr marL="285750" indent="-285750">
              <a:buFont typeface="Arial" panose="020B0604020202020204" pitchFamily="34" charset="0"/>
              <a:buChar char="•"/>
            </a:pPr>
            <a:r>
              <a:rPr lang="en-GB" dirty="0">
                <a:latin typeface="Segoe UI Variable Text Semibold" pitchFamily="2" charset="0"/>
              </a:rPr>
              <a:t>A BROAD RANGE OF PATIENTS AND FAMILIES CAN CONTRIBUTE THEIR IDEAS</a:t>
            </a:r>
          </a:p>
          <a:p>
            <a:pPr marL="285750" indent="-285750">
              <a:buFont typeface="Arial" panose="020B0604020202020204" pitchFamily="34" charset="0"/>
              <a:buChar char="•"/>
            </a:pPr>
            <a:endParaRPr lang="en-GB" dirty="0">
              <a:latin typeface="Segoe UI Variable Text Semibold" pitchFamily="2" charset="0"/>
            </a:endParaRPr>
          </a:p>
          <a:p>
            <a:pPr marL="285750" indent="-285750">
              <a:buFont typeface="Arial" panose="020B0604020202020204" pitchFamily="34" charset="0"/>
              <a:buChar char="•"/>
            </a:pPr>
            <a:r>
              <a:rPr lang="en-GB" dirty="0">
                <a:latin typeface="Segoe UI Variable Text Semibold" pitchFamily="2" charset="0"/>
              </a:rPr>
              <a:t>EVIDENCE OBTAINED FROM THE JOINT APPROACH BETWEEN PATIENTS AND STAFF IS PRVIDED TO THE CQC AND LHW AS EVIDENCE THAT THE NHS CONSTITUTION IS TAKEN SERIOUSLY BY THE HOSPITAL</a:t>
            </a:r>
          </a:p>
          <a:p>
            <a:endParaRPr lang="en-GB" dirty="0">
              <a:latin typeface="Segoe UI Variable Text Semibold" pitchFamily="2" charset="0"/>
            </a:endParaRPr>
          </a:p>
          <a:p>
            <a:r>
              <a:rPr lang="en-GB" dirty="0">
                <a:solidFill>
                  <a:srgbClr val="FF0000"/>
                </a:solidFill>
                <a:latin typeface="Segoe UI Variable Text Semibold" pitchFamily="2" charset="0"/>
              </a:rPr>
              <a:t>You have the right to expect NHS bodies to monitor, and make efforts to improve continuously, the quality of healthcare they  commission or provide.  This includes improvements to the safety, effectiveness and experience of services.</a:t>
            </a:r>
          </a:p>
        </p:txBody>
      </p:sp>
    </p:spTree>
    <p:extLst>
      <p:ext uri="{BB962C8B-B14F-4D97-AF65-F5344CB8AC3E}">
        <p14:creationId xmlns:p14="http://schemas.microsoft.com/office/powerpoint/2010/main" val="311842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32E2-8DA9-5351-0293-E1F20BD2AEB3}"/>
              </a:ext>
            </a:extLst>
          </p:cNvPr>
          <p:cNvSpPr>
            <a:spLocks noGrp="1"/>
          </p:cNvSpPr>
          <p:nvPr>
            <p:ph type="title"/>
          </p:nvPr>
        </p:nvSpPr>
        <p:spPr/>
        <p:txBody>
          <a:bodyPr>
            <a:normAutofit/>
          </a:bodyPr>
          <a:lstStyle/>
          <a:p>
            <a:pPr algn="ctr"/>
            <a:r>
              <a:rPr lang="en-GB" sz="4000" b="1" dirty="0"/>
              <a:t>MALCOLM ALEXANDER</a:t>
            </a:r>
          </a:p>
        </p:txBody>
      </p:sp>
      <p:sp>
        <p:nvSpPr>
          <p:cNvPr id="3" name="Rectangle: Rounded Corners 2">
            <a:extLst>
              <a:ext uri="{FF2B5EF4-FFF2-40B4-BE49-F238E27FC236}">
                <a16:creationId xmlns:a16="http://schemas.microsoft.com/office/drawing/2014/main" id="{A1C47A26-67C8-07B7-F2AC-7862E29F29B9}"/>
              </a:ext>
            </a:extLst>
          </p:cNvPr>
          <p:cNvSpPr/>
          <p:nvPr/>
        </p:nvSpPr>
        <p:spPr>
          <a:xfrm>
            <a:off x="637309" y="1898073"/>
            <a:ext cx="11166764" cy="692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8FCB4B1E-3F91-41A1-7B56-250F1A719C92}"/>
              </a:ext>
            </a:extLst>
          </p:cNvPr>
          <p:cNvSpPr txBox="1"/>
          <p:nvPr/>
        </p:nvSpPr>
        <p:spPr>
          <a:xfrm>
            <a:off x="637309" y="2743200"/>
            <a:ext cx="11166764" cy="1631216"/>
          </a:xfrm>
          <a:prstGeom prst="rect">
            <a:avLst/>
          </a:prstGeom>
          <a:noFill/>
          <a:ln>
            <a:solidFill>
              <a:schemeClr val="bg2"/>
            </a:solidFill>
          </a:ln>
        </p:spPr>
        <p:txBody>
          <a:bodyPr wrap="square" rtlCol="0">
            <a:spAutoFit/>
          </a:bodyPr>
          <a:lstStyle/>
          <a:p>
            <a:r>
              <a:rPr lang="en-GB" sz="2000" dirty="0">
                <a:latin typeface="Segoe UI Variable Text Semibold" pitchFamily="2" charset="0"/>
              </a:rPr>
              <a:t>MOBILE:		07817 505193</a:t>
            </a:r>
          </a:p>
          <a:p>
            <a:endParaRPr lang="en-GB" sz="2000" dirty="0">
              <a:latin typeface="Segoe UI Variable Text Semibold" pitchFamily="2" charset="0"/>
            </a:endParaRPr>
          </a:p>
          <a:p>
            <a:r>
              <a:rPr lang="en-GB" sz="2000" dirty="0">
                <a:latin typeface="Segoe UI Variable Text Semibold" pitchFamily="2" charset="0"/>
              </a:rPr>
              <a:t>EMAIL:			</a:t>
            </a:r>
            <a:r>
              <a:rPr lang="en-GB" sz="2000" dirty="0">
                <a:latin typeface="Segoe UI Variable Text Semibold" pitchFamily="2" charset="0"/>
                <a:hlinkClick r:id="rId2"/>
              </a:rPr>
              <a:t>HAPIA2013@AOL.COM</a:t>
            </a:r>
            <a:endParaRPr lang="en-GB" sz="2000" dirty="0">
              <a:latin typeface="Segoe UI Variable Text Semibold" pitchFamily="2" charset="0"/>
            </a:endParaRPr>
          </a:p>
          <a:p>
            <a:endParaRPr lang="en-GB" sz="2000" dirty="0">
              <a:latin typeface="Segoe UI Variable Text Semibold" pitchFamily="2" charset="0"/>
            </a:endParaRPr>
          </a:p>
          <a:p>
            <a:r>
              <a:rPr lang="en-GB" sz="2000" dirty="0">
                <a:latin typeface="Segoe UI Variable Text Semibold" pitchFamily="2" charset="0"/>
              </a:rPr>
              <a:t>WEB:			WWW.HAPIA2013.ORG</a:t>
            </a:r>
          </a:p>
        </p:txBody>
      </p:sp>
    </p:spTree>
    <p:extLst>
      <p:ext uri="{BB962C8B-B14F-4D97-AF65-F5344CB8AC3E}">
        <p14:creationId xmlns:p14="http://schemas.microsoft.com/office/powerpoint/2010/main" val="124367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t>MY PREVIOUS EXPERIENCE</a:t>
            </a:r>
          </a:p>
        </p:txBody>
      </p:sp>
      <p:sp>
        <p:nvSpPr>
          <p:cNvPr id="2" name="Content Placeholder 1"/>
          <p:cNvSpPr>
            <a:spLocks noGrp="1"/>
          </p:cNvSpPr>
          <p:nvPr>
            <p:ph idx="1"/>
          </p:nvPr>
        </p:nvSpPr>
        <p:spPr>
          <a:xfrm>
            <a:off x="609600" y="2507672"/>
            <a:ext cx="10972800" cy="3816927"/>
          </a:xfrm>
        </p:spPr>
        <p:txBody>
          <a:bodyPr>
            <a:normAutofit/>
          </a:bodyPr>
          <a:lstStyle/>
          <a:p>
            <a:r>
              <a:rPr lang="en-US" sz="2000" dirty="0">
                <a:latin typeface="Segoe UI Variable Text Semibold" pitchFamily="2" charset="0"/>
              </a:rPr>
              <a:t>MONITORING VISITS TO HOSPITALS THROUGH CHC’s, PATIENTS’ FORUMS AND LOCAL INVOLVEMENT NETWORKS</a:t>
            </a:r>
          </a:p>
          <a:p>
            <a:pPr marL="0" indent="0">
              <a:buNone/>
            </a:pPr>
            <a:endParaRPr lang="en-US" sz="2000" dirty="0">
              <a:latin typeface="Segoe UI Variable Text Semibold" pitchFamily="2" charset="0"/>
            </a:endParaRPr>
          </a:p>
          <a:p>
            <a:r>
              <a:rPr lang="en-US" sz="2000" dirty="0">
                <a:latin typeface="Segoe UI Variable Text Semibold" pitchFamily="2" charset="0"/>
              </a:rPr>
              <a:t>PATIENTS’ FORUM FOR THE LONDON AMBULANCE SERVICE</a:t>
            </a:r>
          </a:p>
          <a:p>
            <a:pPr marL="0" indent="0">
              <a:buNone/>
            </a:pPr>
            <a:endParaRPr lang="en-US" sz="2000" dirty="0">
              <a:latin typeface="Segoe UI Variable Text Semibold" pitchFamily="2" charset="0"/>
            </a:endParaRPr>
          </a:p>
          <a:p>
            <a:r>
              <a:rPr lang="en-US" sz="2000" dirty="0">
                <a:latin typeface="Segoe UI Variable Text Semibold" pitchFamily="2" charset="0"/>
              </a:rPr>
              <a:t>ACTION AGAINST MEDICAL ACCIDENTS (</a:t>
            </a:r>
            <a:r>
              <a:rPr lang="en-US" sz="2000" dirty="0" err="1">
                <a:latin typeface="Segoe UI Variable Text Semibold" pitchFamily="2" charset="0"/>
              </a:rPr>
              <a:t>AvMA</a:t>
            </a:r>
            <a:r>
              <a:rPr lang="en-US" sz="2000" dirty="0">
                <a:latin typeface="Segoe UI Variable Text Semibold" pitchFamily="2" charset="0"/>
              </a:rPr>
              <a:t>)</a:t>
            </a:r>
          </a:p>
          <a:p>
            <a:pPr marL="0" indent="0">
              <a:buNone/>
            </a:pPr>
            <a:endParaRPr lang="en-US" sz="2000" dirty="0">
              <a:latin typeface="Segoe UI Variable Text Semibold" pitchFamily="2" charset="0"/>
            </a:endParaRPr>
          </a:p>
          <a:p>
            <a:r>
              <a:rPr lang="en-US" sz="2000" dirty="0">
                <a:latin typeface="Segoe UI Variable Text Semibold" pitchFamily="2" charset="0"/>
              </a:rPr>
              <a:t>DEVELOPMENT OF HEALTHWATCH</a:t>
            </a:r>
          </a:p>
          <a:p>
            <a:pPr marL="0" indent="0">
              <a:buNone/>
            </a:pPr>
            <a:endParaRPr lang="en-US" sz="2000" dirty="0">
              <a:latin typeface="Segoe UI Variable Text Semibold" pitchFamily="2" charset="0"/>
            </a:endParaRPr>
          </a:p>
          <a:p>
            <a:r>
              <a:rPr lang="en-US" sz="2000" dirty="0">
                <a:latin typeface="Segoe UI Variable Text Semibold" pitchFamily="2" charset="0"/>
              </a:rPr>
              <a:t>HEALTHWATCH AND PUBLIC INVOLVEMENT ASSOCIATION (HAPIA)</a:t>
            </a:r>
          </a:p>
        </p:txBody>
      </p:sp>
      <p:sp>
        <p:nvSpPr>
          <p:cNvPr id="5" name="Rectangle: Rounded Corners 4">
            <a:extLst>
              <a:ext uri="{FF2B5EF4-FFF2-40B4-BE49-F238E27FC236}">
                <a16:creationId xmlns:a16="http://schemas.microsoft.com/office/drawing/2014/main" id="{27EB3499-7630-89B8-3606-00A61A896A56}"/>
              </a:ext>
            </a:extLst>
          </p:cNvPr>
          <p:cNvSpPr/>
          <p:nvPr/>
        </p:nvSpPr>
        <p:spPr>
          <a:xfrm>
            <a:off x="609600" y="2175164"/>
            <a:ext cx="10972800" cy="152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371599"/>
            <a:ext cx="10972800" cy="807997"/>
          </a:xfrm>
        </p:spPr>
        <p:txBody>
          <a:bodyPr>
            <a:normAutofit fontScale="90000"/>
          </a:bodyPr>
          <a:lstStyle/>
          <a:p>
            <a:pPr algn="ctr"/>
            <a:br>
              <a:rPr lang="en-US" sz="3600" dirty="0"/>
            </a:br>
            <a:br>
              <a:rPr lang="en-US" sz="3600" dirty="0"/>
            </a:br>
            <a:br>
              <a:rPr lang="en-US" sz="3600" dirty="0"/>
            </a:br>
            <a:r>
              <a:rPr lang="en-US" sz="3600" b="1" dirty="0"/>
              <a:t>CREATING AN ENVIRONMENT WHERE PEOPLE WILL SPEAK FREELY</a:t>
            </a:r>
            <a:br>
              <a:rPr lang="en-US" sz="3600" dirty="0"/>
            </a:br>
            <a:r>
              <a:rPr lang="en-US" sz="3100" dirty="0"/>
              <a:t>PATIENT-FOCUSSED INSPECTIONS</a:t>
            </a:r>
          </a:p>
        </p:txBody>
      </p:sp>
      <p:sp>
        <p:nvSpPr>
          <p:cNvPr id="2" name="Content Placeholder 1"/>
          <p:cNvSpPr>
            <a:spLocks noGrp="1"/>
          </p:cNvSpPr>
          <p:nvPr>
            <p:ph idx="1"/>
          </p:nvPr>
        </p:nvSpPr>
        <p:spPr>
          <a:xfrm>
            <a:off x="609600" y="2479964"/>
            <a:ext cx="10972800" cy="3844635"/>
          </a:xfrm>
        </p:spPr>
        <p:txBody>
          <a:bodyPr>
            <a:normAutofit/>
          </a:bodyPr>
          <a:lstStyle/>
          <a:p>
            <a:r>
              <a:rPr lang="en-US" sz="2000" dirty="0">
                <a:latin typeface="Segoe UI Variable Text Semibold" pitchFamily="2" charset="0"/>
              </a:rPr>
              <a:t>CQC, HEALTHWATCH, VOLUNTARY SECTION – ALLIANCES</a:t>
            </a:r>
          </a:p>
          <a:p>
            <a:r>
              <a:rPr lang="en-US" sz="2000" dirty="0">
                <a:latin typeface="Segoe UI Variable Text Semibold" pitchFamily="2" charset="0"/>
              </a:rPr>
              <a:t>CONTINUOUS VISITING ROGRAMMES</a:t>
            </a:r>
          </a:p>
          <a:p>
            <a:r>
              <a:rPr lang="en-US" sz="2000" dirty="0">
                <a:latin typeface="Segoe UI Variable Text Semibold" pitchFamily="2" charset="0"/>
              </a:rPr>
              <a:t>INTERVENING IN RESPONSE TO REPORTS OF DECLINING SERVICES</a:t>
            </a:r>
          </a:p>
          <a:p>
            <a:r>
              <a:rPr lang="en-US" sz="2000" dirty="0">
                <a:latin typeface="Segoe UI Variable Text Semibold" pitchFamily="2" charset="0"/>
              </a:rPr>
              <a:t>WATCHING AND INTERACTING</a:t>
            </a:r>
          </a:p>
          <a:p>
            <a:r>
              <a:rPr lang="en-US" sz="2000" dirty="0">
                <a:latin typeface="Segoe UI Variable Text Semibold" pitchFamily="2" charset="0"/>
              </a:rPr>
              <a:t>QUALITATIVE APPROACHES TO LISTENING AND HEARING</a:t>
            </a:r>
          </a:p>
          <a:p>
            <a:r>
              <a:rPr lang="en-US" sz="2000" dirty="0">
                <a:latin typeface="Segoe UI Variable Text Semibold" pitchFamily="2" charset="0"/>
              </a:rPr>
              <a:t>THE WELL INFORMED VISITOR</a:t>
            </a:r>
          </a:p>
          <a:p>
            <a:r>
              <a:rPr lang="en-US" sz="2000" dirty="0">
                <a:latin typeface="Segoe UI Variable Text Semibold" pitchFamily="2" charset="0"/>
              </a:rPr>
              <a:t>FEEDING BACK TO SERVICE USERS</a:t>
            </a:r>
          </a:p>
          <a:p>
            <a:r>
              <a:rPr lang="en-US" sz="2000" dirty="0">
                <a:latin typeface="Segoe UI Variable Text Semibold" pitchFamily="2" charset="0"/>
              </a:rPr>
              <a:t>EMPOWERED SERVICE USERS / FAMILIES / CARERS</a:t>
            </a:r>
          </a:p>
          <a:p>
            <a:r>
              <a:rPr lang="en-US" sz="2000" dirty="0">
                <a:latin typeface="Segoe UI Variable Text Semibold" pitchFamily="2" charset="0"/>
              </a:rPr>
              <a:t>THE DUTY TO RESPOND</a:t>
            </a:r>
          </a:p>
          <a:p>
            <a:r>
              <a:rPr lang="en-US" sz="2000" dirty="0">
                <a:latin typeface="Segoe UI Variable Text Semibold" pitchFamily="2" charset="0"/>
              </a:rPr>
              <a:t>ACTION RESEARCH APPROACHES – SAFETY AND QUALITY THROUGH ACTION</a:t>
            </a:r>
          </a:p>
        </p:txBody>
      </p:sp>
      <p:sp>
        <p:nvSpPr>
          <p:cNvPr id="4" name="Rectangle: Rounded Corners 3">
            <a:extLst>
              <a:ext uri="{FF2B5EF4-FFF2-40B4-BE49-F238E27FC236}">
                <a16:creationId xmlns:a16="http://schemas.microsoft.com/office/drawing/2014/main" id="{52C3D93C-0E79-A2A3-5CD9-BFC02E60E26C}"/>
              </a:ext>
            </a:extLst>
          </p:cNvPr>
          <p:cNvSpPr/>
          <p:nvPr/>
        </p:nvSpPr>
        <p:spPr>
          <a:xfrm>
            <a:off x="609600" y="2355273"/>
            <a:ext cx="10972800" cy="12469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24069"/>
            <a:ext cx="10972800" cy="1143000"/>
          </a:xfrm>
        </p:spPr>
        <p:txBody>
          <a:bodyPr>
            <a:noAutofit/>
          </a:bodyPr>
          <a:lstStyle/>
          <a:p>
            <a:pPr algn="ctr"/>
            <a:r>
              <a:rPr lang="en-US" sz="4000" b="1" dirty="0"/>
              <a:t>CQC, HEALTHWATCH, VOLUNTARY SECTOR - ALLIANCES</a:t>
            </a:r>
          </a:p>
        </p:txBody>
      </p:sp>
      <p:sp>
        <p:nvSpPr>
          <p:cNvPr id="2" name="Content Placeholder 1"/>
          <p:cNvSpPr>
            <a:spLocks noGrp="1"/>
          </p:cNvSpPr>
          <p:nvPr>
            <p:ph idx="1"/>
          </p:nvPr>
        </p:nvSpPr>
        <p:spPr>
          <a:xfrm>
            <a:off x="609600" y="2281568"/>
            <a:ext cx="10972800" cy="4308762"/>
          </a:xfrm>
        </p:spPr>
        <p:txBody>
          <a:bodyPr>
            <a:normAutofit/>
          </a:bodyPr>
          <a:lstStyle/>
          <a:p>
            <a:r>
              <a:rPr lang="en-US" sz="2000" dirty="0">
                <a:latin typeface="Segoe UI Variable Text Semibold" pitchFamily="2" charset="0"/>
              </a:rPr>
              <a:t>CQC CARRIES OUT OCCASIONAL HIGH-LEVEL INSPECTIONS</a:t>
            </a:r>
          </a:p>
          <a:p>
            <a:endParaRPr lang="en-US" sz="2000" dirty="0">
              <a:latin typeface="Segoe UI Variable Text Semibold" pitchFamily="2" charset="0"/>
            </a:endParaRPr>
          </a:p>
          <a:p>
            <a:r>
              <a:rPr lang="en-US" sz="2000" dirty="0">
                <a:latin typeface="Segoe UI Variable Text Semibold" pitchFamily="2" charset="0"/>
              </a:rPr>
              <a:t>QUALITY OF PREVIOUS REGIME OF INSPECTIONS SOMETIMES POOR</a:t>
            </a:r>
          </a:p>
          <a:p>
            <a:endParaRPr lang="en-US" sz="2000" dirty="0">
              <a:latin typeface="Segoe UI Variable Text Semibold" pitchFamily="2" charset="0"/>
            </a:endParaRPr>
          </a:p>
          <a:p>
            <a:r>
              <a:rPr lang="en-US" sz="2000" dirty="0">
                <a:latin typeface="Segoe UI Variable Text Semibold" pitchFamily="2" charset="0"/>
              </a:rPr>
              <a:t>LOCAL HEALTHWATCH HAS STATUTORY VISITING POWERS WITH ACCESS TO MOST PARTS OF HOSPITALS AND FUNDING</a:t>
            </a:r>
          </a:p>
          <a:p>
            <a:endParaRPr lang="en-US" sz="2000" dirty="0">
              <a:latin typeface="Segoe UI Variable Text Semibold" pitchFamily="2" charset="0"/>
            </a:endParaRPr>
          </a:p>
          <a:p>
            <a:r>
              <a:rPr lang="en-US" sz="2000" dirty="0">
                <a:latin typeface="Segoe UI Variable Text Semibold" pitchFamily="2" charset="0"/>
              </a:rPr>
              <a:t>LOCAL VOLUNTARY GROUPS OFTEN TAKE PART IN VISITING WARDS</a:t>
            </a:r>
          </a:p>
          <a:p>
            <a:endParaRPr lang="en-US" sz="2000" dirty="0">
              <a:latin typeface="Segoe UI Variable Text Semibold" pitchFamily="2" charset="0"/>
            </a:endParaRPr>
          </a:p>
          <a:p>
            <a:r>
              <a:rPr lang="en-US" sz="2000" dirty="0">
                <a:latin typeface="Segoe UI Variable Text Semibold" pitchFamily="2" charset="0"/>
              </a:rPr>
              <a:t>LHW SHOULD COLLABORATE WITH CQC, VOLUNTARY SECTORS AND ‘EXPERS BYEXPERIENCE’, TO DEVELOP INSPECTION PROGRAMMES, AND FEEDBACK TO </a:t>
            </a:r>
            <a:r>
              <a:rPr lang="en-US" sz="2000" dirty="0">
                <a:solidFill>
                  <a:srgbClr val="FF0000"/>
                </a:solidFill>
                <a:latin typeface="Segoe UI Variable Text Semibold" pitchFamily="2" charset="0"/>
              </a:rPr>
              <a:t>PATIENTS</a:t>
            </a:r>
            <a:r>
              <a:rPr lang="en-US" sz="2000" dirty="0">
                <a:latin typeface="Segoe UI Variable Text Semibold" pitchFamily="2" charset="0"/>
              </a:rPr>
              <a:t>, HOSPITAL AND LOCAL COMMISSIONERS</a:t>
            </a:r>
          </a:p>
        </p:txBody>
      </p:sp>
      <p:sp>
        <p:nvSpPr>
          <p:cNvPr id="4" name="Rectangle: Rounded Corners 3">
            <a:extLst>
              <a:ext uri="{FF2B5EF4-FFF2-40B4-BE49-F238E27FC236}">
                <a16:creationId xmlns:a16="http://schemas.microsoft.com/office/drawing/2014/main" id="{302A1682-E4CA-F7C2-220A-833E3921CDAE}"/>
              </a:ext>
            </a:extLst>
          </p:cNvPr>
          <p:cNvSpPr/>
          <p:nvPr/>
        </p:nvSpPr>
        <p:spPr>
          <a:xfrm>
            <a:off x="803563" y="2027198"/>
            <a:ext cx="10778837" cy="1341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t>CONTINUOUS VISITING PROGRAMMES</a:t>
            </a:r>
          </a:p>
        </p:txBody>
      </p:sp>
      <p:sp>
        <p:nvSpPr>
          <p:cNvPr id="2" name="Content Placeholder 1"/>
          <p:cNvSpPr>
            <a:spLocks noGrp="1"/>
          </p:cNvSpPr>
          <p:nvPr>
            <p:ph idx="1"/>
          </p:nvPr>
        </p:nvSpPr>
        <p:spPr>
          <a:xfrm>
            <a:off x="609600" y="2124179"/>
            <a:ext cx="10972800" cy="4627418"/>
          </a:xfrm>
        </p:spPr>
        <p:txBody>
          <a:bodyPr>
            <a:normAutofit fontScale="85000" lnSpcReduction="20000"/>
          </a:bodyPr>
          <a:lstStyle/>
          <a:p>
            <a:r>
              <a:rPr lang="en-US" dirty="0">
                <a:latin typeface="Segoe UI Variable Text Semibold" pitchFamily="2" charset="0"/>
              </a:rPr>
              <a:t>TO HAVE REAL IMPACT LOCAL VISITING PROGRAMMES NEED TO BE CONTINUOUS</a:t>
            </a:r>
          </a:p>
          <a:p>
            <a:endParaRPr lang="en-US" dirty="0">
              <a:latin typeface="Segoe UI Variable Text Semibold" pitchFamily="2" charset="0"/>
            </a:endParaRPr>
          </a:p>
          <a:p>
            <a:r>
              <a:rPr lang="en-US" dirty="0">
                <a:latin typeface="Segoe UI Variable Text Semibold" pitchFamily="2" charset="0"/>
              </a:rPr>
              <a:t>LHW IS FREE TO RECRUIT, TRAING AND CRB CHECK VOLUNTEERS TO CARRY OUT CONTINUOUS VISITING PROGRAMMES</a:t>
            </a:r>
          </a:p>
          <a:p>
            <a:endParaRPr lang="en-US" dirty="0">
              <a:latin typeface="Segoe UI Variable Text Semibold" pitchFamily="2" charset="0"/>
            </a:endParaRPr>
          </a:p>
          <a:p>
            <a:r>
              <a:rPr lang="en-US" dirty="0">
                <a:latin typeface="Segoe UI Variable Text Semibold" pitchFamily="2" charset="0"/>
              </a:rPr>
              <a:t>DOING THE JOB WELL REQUIRES A LOT OF EXPERIENCE – OCCASIONAL VISITING IS UNLIKELY TO CREATE EFFECTIVE, EXPERIENCED LHW</a:t>
            </a:r>
          </a:p>
          <a:p>
            <a:endParaRPr lang="en-US" dirty="0">
              <a:latin typeface="Segoe UI Variable Text Semibold" pitchFamily="2" charset="0"/>
            </a:endParaRPr>
          </a:p>
          <a:p>
            <a:r>
              <a:rPr lang="en-US" dirty="0">
                <a:latin typeface="Segoe UI Variable Text Semibold" pitchFamily="2" charset="0"/>
              </a:rPr>
              <a:t>WORKING CONTINUOUSLY WITH CQC INSPECTORS AND SHARING INFORMATION IS ESSENTIAL FOR EFFECTIVE INSPECTIONS</a:t>
            </a:r>
          </a:p>
          <a:p>
            <a:endParaRPr lang="en-US" dirty="0">
              <a:latin typeface="Segoe UI Variable Text Semibold" pitchFamily="2" charset="0"/>
            </a:endParaRPr>
          </a:p>
          <a:p>
            <a:r>
              <a:rPr lang="en-US" dirty="0">
                <a:latin typeface="Segoe UI Variable Text Semibold" pitchFamily="2" charset="0"/>
              </a:rPr>
              <a:t>LHW SHOULD CARRY OUT INSPECTIONS ROUTINELY, NOT JUST BECAUSE OF ADVERSE EVENTS</a:t>
            </a:r>
          </a:p>
        </p:txBody>
      </p:sp>
      <p:sp>
        <p:nvSpPr>
          <p:cNvPr id="4" name="Rectangle: Rounded Corners 3">
            <a:extLst>
              <a:ext uri="{FF2B5EF4-FFF2-40B4-BE49-F238E27FC236}">
                <a16:creationId xmlns:a16="http://schemas.microsoft.com/office/drawing/2014/main" id="{FCE22292-48EA-BDED-E211-066E8C2AD53F}"/>
              </a:ext>
            </a:extLst>
          </p:cNvPr>
          <p:cNvSpPr/>
          <p:nvPr/>
        </p:nvSpPr>
        <p:spPr>
          <a:xfrm>
            <a:off x="609600" y="1847088"/>
            <a:ext cx="11180618" cy="10640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3600" b="1" dirty="0"/>
              <a:t>INTERVENING IN RESPONSE TO REPORTS OF DECLINING SERVICES</a:t>
            </a:r>
          </a:p>
        </p:txBody>
      </p:sp>
      <p:sp>
        <p:nvSpPr>
          <p:cNvPr id="2" name="Content Placeholder 1"/>
          <p:cNvSpPr>
            <a:spLocks noGrp="1"/>
          </p:cNvSpPr>
          <p:nvPr>
            <p:ph idx="1"/>
          </p:nvPr>
        </p:nvSpPr>
        <p:spPr>
          <a:xfrm>
            <a:off x="609600" y="2206744"/>
            <a:ext cx="10972800" cy="4117855"/>
          </a:xfrm>
        </p:spPr>
        <p:txBody>
          <a:bodyPr>
            <a:normAutofit fontScale="92500" lnSpcReduction="20000"/>
          </a:bodyPr>
          <a:lstStyle/>
          <a:p>
            <a:r>
              <a:rPr lang="en-US" dirty="0">
                <a:latin typeface="Segoe UI Variable Text Semibold" pitchFamily="2" charset="0"/>
              </a:rPr>
              <a:t>CQC WOULD ONLY INTERVENE AND INSPECT RAPIDLY  AS A RESULT OF A VERY SERIOUS ADVERSE EVENT</a:t>
            </a:r>
          </a:p>
          <a:p>
            <a:endParaRPr lang="en-US" dirty="0">
              <a:latin typeface="Segoe UI Variable Text Semibold" pitchFamily="2" charset="0"/>
            </a:endParaRPr>
          </a:p>
          <a:p>
            <a:r>
              <a:rPr lang="en-US" dirty="0">
                <a:latin typeface="Segoe UI Variable Text Semibold" pitchFamily="2" charset="0"/>
              </a:rPr>
              <a:t>LHW SHOULD BE ABLE TO VISIT TODARY OR TOMORROW AND REPORT BACK TO PATIENTS, CQC, PROVIDERS AND COMMISSIONER</a:t>
            </a:r>
          </a:p>
          <a:p>
            <a:endParaRPr lang="en-US" dirty="0">
              <a:latin typeface="Segoe UI Variable Text Semibold" pitchFamily="2" charset="0"/>
            </a:endParaRPr>
          </a:p>
          <a:p>
            <a:r>
              <a:rPr lang="en-US" dirty="0">
                <a:latin typeface="Segoe UI Variable Text Semibold" pitchFamily="2" charset="0"/>
              </a:rPr>
              <a:t>CASUALTY WATCH TO MONITOR EVENTS IN A&amp;E IS ANOTHER APPROACH WHICH CAN BE VERY POWERFUL</a:t>
            </a:r>
          </a:p>
          <a:p>
            <a:endParaRPr lang="en-US" dirty="0">
              <a:latin typeface="Segoe UI Variable Text Semibold" pitchFamily="2" charset="0"/>
            </a:endParaRPr>
          </a:p>
          <a:p>
            <a:r>
              <a:rPr lang="en-US" dirty="0">
                <a:latin typeface="Segoe UI Variable Text Semibold" pitchFamily="2" charset="0"/>
              </a:rPr>
              <a:t>DEVELOPING RAPID RESPONSES TO PATIENTS’ AND FAMILIES’ CONCERNS CAN SUBSTANTIALLY INCREASE CONFIDENCE IN SERVICES</a:t>
            </a:r>
          </a:p>
        </p:txBody>
      </p:sp>
      <p:sp>
        <p:nvSpPr>
          <p:cNvPr id="4" name="Rectangle: Rounded Corners 3">
            <a:extLst>
              <a:ext uri="{FF2B5EF4-FFF2-40B4-BE49-F238E27FC236}">
                <a16:creationId xmlns:a16="http://schemas.microsoft.com/office/drawing/2014/main" id="{29307357-66BE-5EB6-A6F5-F32FC5A1224A}"/>
              </a:ext>
            </a:extLst>
          </p:cNvPr>
          <p:cNvSpPr/>
          <p:nvPr/>
        </p:nvSpPr>
        <p:spPr>
          <a:xfrm flipV="1">
            <a:off x="609600" y="1847089"/>
            <a:ext cx="11139055" cy="883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98121433-97D5-BDF1-153F-8997F89C7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857250"/>
            <a:ext cx="10725150" cy="6000750"/>
          </a:xfrm>
          <a:prstGeom prst="rect">
            <a:avLst/>
          </a:prstGeom>
        </p:spPr>
      </p:pic>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695221"/>
          </a:xfrm>
        </p:spPr>
        <p:txBody>
          <a:bodyPr>
            <a:normAutofit fontScale="90000"/>
          </a:bodyPr>
          <a:lstStyle/>
          <a:p>
            <a:pPr algn="ctr"/>
            <a:r>
              <a:rPr lang="en-US" sz="4400" b="1" dirty="0"/>
              <a:t>WATCHING AND INTERACTING</a:t>
            </a:r>
          </a:p>
        </p:txBody>
      </p:sp>
      <p:sp>
        <p:nvSpPr>
          <p:cNvPr id="2" name="Content Placeholder 1"/>
          <p:cNvSpPr>
            <a:spLocks noGrp="1"/>
          </p:cNvSpPr>
          <p:nvPr>
            <p:ph idx="1"/>
          </p:nvPr>
        </p:nvSpPr>
        <p:spPr>
          <a:xfrm>
            <a:off x="609600" y="1773382"/>
            <a:ext cx="10972800" cy="4835236"/>
          </a:xfrm>
        </p:spPr>
        <p:txBody>
          <a:bodyPr>
            <a:normAutofit fontScale="77500" lnSpcReduction="20000"/>
          </a:bodyPr>
          <a:lstStyle/>
          <a:p>
            <a:r>
              <a:rPr lang="en-US" dirty="0">
                <a:latin typeface="Segoe UI Variable Text Semibold" pitchFamily="2" charset="0"/>
              </a:rPr>
              <a:t>YOU CAN ONLY FIND OUT WHAT IS REALLY GOING ON IF YOU ARE THERE REGULARLY</a:t>
            </a:r>
          </a:p>
          <a:p>
            <a:endParaRPr lang="en-US" dirty="0">
              <a:latin typeface="Segoe UI Variable Text Semibold" pitchFamily="2" charset="0"/>
            </a:endParaRPr>
          </a:p>
          <a:p>
            <a:r>
              <a:rPr lang="en-US" dirty="0">
                <a:latin typeface="Segoe UI Variable Text Semibold" pitchFamily="2" charset="0"/>
              </a:rPr>
              <a:t>WATCH, OBSERVE, LISTEN – DEVELOP RELATIONSHIPS WITH PATIENTS</a:t>
            </a:r>
          </a:p>
          <a:p>
            <a:endParaRPr lang="en-US" dirty="0">
              <a:latin typeface="Segoe UI Variable Text Semibold" pitchFamily="2" charset="0"/>
            </a:endParaRPr>
          </a:p>
          <a:p>
            <a:r>
              <a:rPr lang="en-US" dirty="0">
                <a:latin typeface="Segoe UI Variable Text Semibold" pitchFamily="2" charset="0"/>
              </a:rPr>
              <a:t>2 WARDS ON SAME FLOOR – VERY  DIFFERENT STANDARDS OF CARE</a:t>
            </a:r>
          </a:p>
          <a:p>
            <a:endParaRPr lang="en-US" dirty="0">
              <a:latin typeface="Segoe UI Variable Text Semibold" pitchFamily="2" charset="0"/>
            </a:endParaRPr>
          </a:p>
          <a:p>
            <a:r>
              <a:rPr lang="en-US" dirty="0">
                <a:latin typeface="Segoe UI Variable Text Semibold" pitchFamily="2" charset="0"/>
              </a:rPr>
              <a:t>CULTURAL ISSUES CRITICAL IN RELATIN TO HIERACHIES AND POOR LIADERSHIP BY SENIOR STAFF</a:t>
            </a:r>
          </a:p>
          <a:p>
            <a:endParaRPr lang="en-US" dirty="0">
              <a:latin typeface="Segoe UI Variable Text Semibold" pitchFamily="2" charset="0"/>
            </a:endParaRPr>
          </a:p>
          <a:p>
            <a:r>
              <a:rPr lang="en-US" dirty="0">
                <a:latin typeface="Segoe UI Variable Text Semibold" pitchFamily="2" charset="0"/>
              </a:rPr>
              <a:t>WATCH FOR SENSITIVITYTO PATIENTS AND FAMILIES</a:t>
            </a:r>
          </a:p>
          <a:p>
            <a:endParaRPr lang="en-US" dirty="0">
              <a:latin typeface="Segoe UI Variable Text Semibold" pitchFamily="2" charset="0"/>
            </a:endParaRPr>
          </a:p>
          <a:p>
            <a:r>
              <a:rPr lang="en-US" dirty="0">
                <a:latin typeface="Segoe UI Variable Text Semibold" pitchFamily="2" charset="0"/>
              </a:rPr>
              <a:t>LISTEN OUT FOR PATIENTS IN DISTRESS</a:t>
            </a:r>
          </a:p>
          <a:p>
            <a:endParaRPr lang="en-US" dirty="0">
              <a:latin typeface="Segoe UI Variable Text Semibold" pitchFamily="2" charset="0"/>
            </a:endParaRPr>
          </a:p>
          <a:p>
            <a:r>
              <a:rPr lang="en-US" dirty="0">
                <a:latin typeface="Segoe UI Variable Text Semibold" pitchFamily="2" charset="0"/>
              </a:rPr>
              <a:t>?  PATIENT LED INSPECTIONS ?</a:t>
            </a:r>
          </a:p>
        </p:txBody>
      </p:sp>
      <p:sp>
        <p:nvSpPr>
          <p:cNvPr id="4" name="Rectangle: Rounded Corners 3">
            <a:extLst>
              <a:ext uri="{FF2B5EF4-FFF2-40B4-BE49-F238E27FC236}">
                <a16:creationId xmlns:a16="http://schemas.microsoft.com/office/drawing/2014/main" id="{34BA0E29-D2EB-BA7C-DF72-DBFFCB3D8E11}"/>
              </a:ext>
            </a:extLst>
          </p:cNvPr>
          <p:cNvSpPr/>
          <p:nvPr/>
        </p:nvSpPr>
        <p:spPr>
          <a:xfrm>
            <a:off x="609600" y="1440873"/>
            <a:ext cx="10972800" cy="5541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F833C-1CDD-5158-E662-6556558130D7}"/>
              </a:ext>
            </a:extLst>
          </p:cNvPr>
          <p:cNvSpPr txBox="1"/>
          <p:nvPr/>
        </p:nvSpPr>
        <p:spPr>
          <a:xfrm>
            <a:off x="817418" y="1676399"/>
            <a:ext cx="10778836" cy="2862322"/>
          </a:xfrm>
          <a:prstGeom prst="rect">
            <a:avLst/>
          </a:prstGeom>
          <a:noFill/>
          <a:ln>
            <a:solidFill>
              <a:schemeClr val="bg2"/>
            </a:solidFill>
          </a:ln>
        </p:spPr>
        <p:txBody>
          <a:bodyPr wrap="square" rtlCol="0">
            <a:spAutoFit/>
          </a:bodyPr>
          <a:lstStyle/>
          <a:p>
            <a:r>
              <a:rPr lang="en-GB" sz="2000" dirty="0">
                <a:latin typeface="Segoe UI Variable Text Semibold" pitchFamily="2" charset="0"/>
              </a:rPr>
              <a:t>UP TO 1,200 NEEDLESS DEATHS, PATIENTS ABUSED, STAFF BULLIED.</a:t>
            </a:r>
          </a:p>
          <a:p>
            <a:endParaRPr lang="en-GB" sz="2000" dirty="0">
              <a:latin typeface="Segoe UI Variable Text Semibold" pitchFamily="2" charset="0"/>
            </a:endParaRPr>
          </a:p>
          <a:p>
            <a:pPr marL="285750" indent="-285750">
              <a:buFontTx/>
              <a:buChar char="-"/>
            </a:pPr>
            <a:r>
              <a:rPr lang="en-GB" sz="2000" dirty="0">
                <a:latin typeface="Segoe UI Variable Text Semibold" pitchFamily="2" charset="0"/>
              </a:rPr>
              <a:t>UP TO 1,200 PATIENTS DIED UNNECESSARILY</a:t>
            </a:r>
          </a:p>
          <a:p>
            <a:pPr marL="285750" indent="-285750">
              <a:buFontTx/>
              <a:buChar char="-"/>
            </a:pPr>
            <a:endParaRPr lang="en-GB" sz="2000" dirty="0">
              <a:latin typeface="Segoe UI Variable Text Semibold" pitchFamily="2" charset="0"/>
            </a:endParaRPr>
          </a:p>
          <a:p>
            <a:pPr marL="285750" indent="-285750">
              <a:buFontTx/>
              <a:buChar char="-"/>
            </a:pPr>
            <a:r>
              <a:rPr lang="en-GB" sz="2000" dirty="0">
                <a:latin typeface="Segoe UI Variable Text Semibold" pitchFamily="2" charset="0"/>
              </a:rPr>
              <a:t>PATIENTS WERE ‘ROUTINELY NEGLECTED’ IN SOME WARDS AND A&amp;E</a:t>
            </a:r>
          </a:p>
          <a:p>
            <a:pPr marL="285750" indent="-285750">
              <a:buFontTx/>
              <a:buChar char="-"/>
            </a:pPr>
            <a:endParaRPr lang="en-GB" sz="2000" dirty="0">
              <a:latin typeface="Segoe UI Variable Text Semibold" pitchFamily="2" charset="0"/>
            </a:endParaRPr>
          </a:p>
          <a:p>
            <a:pPr marL="285750" indent="-285750">
              <a:buFontTx/>
              <a:buChar char="-"/>
            </a:pPr>
            <a:r>
              <a:rPr lang="en-GB" sz="2000" dirty="0">
                <a:latin typeface="Segoe UI Variable Text Semibold" pitchFamily="2" charset="0"/>
              </a:rPr>
              <a:t>FOCUS ON MEETING THE DEMAND OF MONITOR TO BECOME AN FT</a:t>
            </a:r>
          </a:p>
          <a:p>
            <a:pPr marL="285750" indent="-285750">
              <a:buFontTx/>
              <a:buChar char="-"/>
            </a:pPr>
            <a:endParaRPr lang="en-GB" sz="2000" dirty="0">
              <a:latin typeface="Segoe UI Variable Text Semibold" pitchFamily="2" charset="0"/>
            </a:endParaRPr>
          </a:p>
          <a:p>
            <a:pPr marL="285750" indent="-285750">
              <a:buFontTx/>
              <a:buChar char="-"/>
            </a:pPr>
            <a:r>
              <a:rPr lang="en-GB" sz="2000" dirty="0">
                <a:latin typeface="Segoe UI Variable Text Semibold" pitchFamily="2" charset="0"/>
              </a:rPr>
              <a:t>GOVERNMENT OBSESSION WITH ABOLISHING PUBLIC INVOLVEMENT BODIES</a:t>
            </a:r>
          </a:p>
        </p:txBody>
      </p:sp>
    </p:spTree>
    <p:extLst>
      <p:ext uri="{BB962C8B-B14F-4D97-AF65-F5344CB8AC3E}">
        <p14:creationId xmlns:p14="http://schemas.microsoft.com/office/powerpoint/2010/main" val="84470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59</TotalTime>
  <Words>1193</Words>
  <Application>Microsoft Office PowerPoint</Application>
  <PresentationFormat>Widescreen</PresentationFormat>
  <Paragraphs>149</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Palatino Linotype</vt:lpstr>
      <vt:lpstr>Segoe UI Variable Text Semibold</vt:lpstr>
      <vt:lpstr>Wingdings 2</vt:lpstr>
      <vt:lpstr>Presentation on brainstorming</vt:lpstr>
      <vt:lpstr>HOSPITAL INSPECTIONS</vt:lpstr>
      <vt:lpstr>MY PREVIOUS EXPERIENCE</vt:lpstr>
      <vt:lpstr>   CREATING AN ENVIRONMENT WHERE PEOPLE WILL SPEAK FREELY PATIENT-FOCUSSED INSPECTIONS</vt:lpstr>
      <vt:lpstr>CQC, HEALTHWATCH, VOLUNTARY SECTOR - ALLIANCES</vt:lpstr>
      <vt:lpstr>CONTINUOUS VISITING PROGRAMMES</vt:lpstr>
      <vt:lpstr>INTERVENING IN RESPONSE TO REPORTS OF DECLINING SERVICES</vt:lpstr>
      <vt:lpstr>PowerPoint Presentation</vt:lpstr>
      <vt:lpstr>WATCHING AND INTERACTING</vt:lpstr>
      <vt:lpstr>PowerPoint Presentation</vt:lpstr>
      <vt:lpstr>PANORAMA AT WINTERBOURNE VIEW: THE HUMAN RIGHTS ANGLE</vt:lpstr>
      <vt:lpstr>QUALITATIVE APPROACHES TO LISTENING AND HEARING</vt:lpstr>
      <vt:lpstr>THE WELL-INFORMED VISITOR</vt:lpstr>
      <vt:lpstr>FEEDING BACK TO SERVICE USERS</vt:lpstr>
      <vt:lpstr>EMPOWERED SERVICE-USERS, FAMILIES AND CARERS</vt:lpstr>
      <vt:lpstr>DUTY TO RESPOND</vt:lpstr>
      <vt:lpstr>ACTION RESEARCH APPROACHES – SAFETY AND QUALITY THROUGH ACTION</vt:lpstr>
      <vt:lpstr>MALCOLM ALEXANDER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INSPECTION</dc:title>
  <dc:creator>Polly Healy</dc:creator>
  <cp:lastModifiedBy>Polly Healy</cp:lastModifiedBy>
  <cp:revision>3</cp:revision>
  <dcterms:created xsi:type="dcterms:W3CDTF">2022-08-17T11:53:23Z</dcterms:created>
  <dcterms:modified xsi:type="dcterms:W3CDTF">2022-08-17T13:38:12Z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