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57" r:id="rId6"/>
    <p:sldId id="273" r:id="rId7"/>
    <p:sldId id="259" r:id="rId8"/>
    <p:sldId id="258" r:id="rId9"/>
    <p:sldId id="267" r:id="rId10"/>
    <p:sldId id="261" r:id="rId11"/>
    <p:sldId id="262" r:id="rId12"/>
    <p:sldId id="263" r:id="rId13"/>
    <p:sldId id="269" r:id="rId14"/>
  </p:sldIdLst>
  <p:sldSz cx="9144000" cy="6858000" type="screen4x3"/>
  <p:notesSz cx="6858000" cy="10052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Fisher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80" d="100"/>
          <a:sy n="80" d="100"/>
        </p:scale>
        <p:origin x="-1432" y="-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2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2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62768-D897-488E-AF8E-313899D28B0C}" type="datetimeFigureOut">
              <a:rPr lang="en-GB" smtClean="0"/>
              <a:pPr/>
              <a:t>25/02/16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5022850" cy="376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4724"/>
            <a:ext cx="5486400" cy="45234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47703"/>
            <a:ext cx="2971800" cy="502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47703"/>
            <a:ext cx="2971800" cy="502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CB51D-5BF1-4B4F-84B1-A990FF0143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11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B51D-5BF1-4B4F-84B1-A990FF014354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B51D-5BF1-4B4F-84B1-A990FF014354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B51D-5BF1-4B4F-84B1-A990FF01435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4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F696-91C0-4D62-A4CA-BA5C683B16EB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BA02-B76C-465C-8AE5-50C557AF9C13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CE00-ABC0-4C63-8C3D-0836A7967E37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D8-1A31-4C01-AFEF-5A015F78F806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A26B-574A-4C2C-A78C-E7AE85616AE1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92D4-713E-4C87-9C45-34D23880C3FC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668C-149A-4F34-A291-4C330AD3D75B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3A-1FAB-4888-A0C7-69B69A1235C1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C284-2550-4F60-9C89-EE5B5FBBE92E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7E8-FE99-4471-8207-781A7F9997B7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E72B-15BC-4D73-8F9D-66C4B499E308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5A4032-BE28-4B06-8153-061B4E9468A0}" type="datetime1">
              <a:rPr lang="en-GB" smtClean="0"/>
              <a:t>25/02/16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478C8E-4306-4B42-ACED-EC2A66383DAD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300" b="1" dirty="0" smtClean="0"/>
              <a:t>    REVALIDATION</a:t>
            </a:r>
            <a:r>
              <a:rPr lang="en-GB" sz="4900" b="1" dirty="0" smtClean="0"/>
              <a:t/>
            </a:r>
            <a:br>
              <a:rPr lang="en-GB" sz="4900" b="1" dirty="0" smtClean="0"/>
            </a:br>
            <a:r>
              <a:rPr lang="en-GB" sz="6000" b="1" dirty="0" smtClean="0"/>
              <a:t>        -</a:t>
            </a:r>
            <a:r>
              <a:rPr lang="en-GB" sz="6000" dirty="0" smtClean="0"/>
              <a:t>PATIENT FEEDBACK FOR DOCTORS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8208912" cy="1656184"/>
          </a:xfrm>
        </p:spPr>
        <p:txBody>
          <a:bodyPr>
            <a:normAutofit fontScale="47500" lnSpcReduction="20000"/>
          </a:bodyPr>
          <a:lstStyle/>
          <a:p>
            <a:r>
              <a:rPr lang="en-GB" sz="7100" b="1" dirty="0" smtClean="0">
                <a:solidFill>
                  <a:schemeClr val="bg1"/>
                </a:solidFill>
              </a:rPr>
              <a:t>MALCOLM ALEXANDER </a:t>
            </a:r>
          </a:p>
          <a:p>
            <a:r>
              <a:rPr lang="en-GB" sz="7100" b="1" dirty="0" smtClean="0">
                <a:solidFill>
                  <a:schemeClr val="bg1"/>
                </a:solidFill>
              </a:rPr>
              <a:t>HACKNEY HEALTHWATCH </a:t>
            </a:r>
          </a:p>
          <a:p>
            <a:endParaRPr lang="en-GB" sz="1900" b="1" dirty="0" smtClean="0">
              <a:solidFill>
                <a:schemeClr val="bg1"/>
              </a:solidFill>
            </a:endParaRPr>
          </a:p>
          <a:p>
            <a:r>
              <a:rPr lang="en-GB" sz="19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4082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The collection of Portfolio information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endParaRPr lang="en-GB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3200" dirty="0" smtClean="0">
                <a:latin typeface="+mj-lt"/>
                <a:ea typeface="Segoe UI" pitchFamily="34" charset="0"/>
                <a:cs typeface="Segoe UI" pitchFamily="34" charset="0"/>
              </a:rPr>
              <a:t>Information </a:t>
            </a:r>
            <a:r>
              <a:rPr lang="en-GB" sz="3200" dirty="0">
                <a:latin typeface="+mj-lt"/>
                <a:ea typeface="Segoe UI" pitchFamily="34" charset="0"/>
                <a:cs typeface="Segoe UI" pitchFamily="34" charset="0"/>
              </a:rPr>
              <a:t>on </a:t>
            </a:r>
            <a:r>
              <a:rPr lang="en-GB" sz="3200" dirty="0" smtClean="0">
                <a:latin typeface="+mj-lt"/>
                <a:ea typeface="Segoe UI" pitchFamily="34" charset="0"/>
                <a:cs typeface="Segoe UI" pitchFamily="34" charset="0"/>
              </a:rPr>
              <a:t>Serious Incidents (SI) and other significant events should </a:t>
            </a:r>
            <a:r>
              <a:rPr lang="en-GB" sz="3200" dirty="0">
                <a:latin typeface="+mj-lt"/>
                <a:ea typeface="Segoe UI" pitchFamily="34" charset="0"/>
                <a:cs typeface="Segoe UI" pitchFamily="34" charset="0"/>
              </a:rPr>
              <a:t>be </a:t>
            </a:r>
            <a:r>
              <a:rPr lang="en-GB" sz="3200" dirty="0" smtClean="0">
                <a:latin typeface="+mj-lt"/>
                <a:ea typeface="Segoe UI" pitchFamily="34" charset="0"/>
                <a:cs typeface="Segoe UI" pitchFamily="34" charset="0"/>
              </a:rPr>
              <a:t>part of all annual appraisals </a:t>
            </a:r>
          </a:p>
          <a:p>
            <a:pPr lvl="0">
              <a:spcAft>
                <a:spcPts val="600"/>
              </a:spcAft>
              <a:buNone/>
            </a:pPr>
            <a:endParaRPr lang="en-GB" sz="3200" dirty="0" smtClean="0">
              <a:latin typeface="+mj-lt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3200" dirty="0" smtClean="0">
                <a:latin typeface="+mj-lt"/>
                <a:ea typeface="Segoe UI" pitchFamily="34" charset="0"/>
                <a:cs typeface="Segoe UI" pitchFamily="34" charset="0"/>
              </a:rPr>
              <a:t>The </a:t>
            </a:r>
            <a:r>
              <a:rPr lang="en-GB" sz="3200" dirty="0">
                <a:latin typeface="+mj-lt"/>
                <a:ea typeface="Segoe UI" pitchFamily="34" charset="0"/>
                <a:cs typeface="Segoe UI" pitchFamily="34" charset="0"/>
              </a:rPr>
              <a:t>provision of information on </a:t>
            </a:r>
            <a:r>
              <a:rPr lang="en-GB" sz="3200" dirty="0" smtClean="0">
                <a:latin typeface="+mj-lt"/>
                <a:ea typeface="Segoe UI" pitchFamily="34" charset="0"/>
                <a:cs typeface="Segoe UI" pitchFamily="34" charset="0"/>
              </a:rPr>
              <a:t>all </a:t>
            </a:r>
            <a:r>
              <a:rPr lang="en-GB" sz="3200" dirty="0">
                <a:latin typeface="+mj-lt"/>
                <a:ea typeface="Segoe UI" pitchFamily="34" charset="0"/>
                <a:cs typeface="Segoe UI" pitchFamily="34" charset="0"/>
              </a:rPr>
              <a:t>c</a:t>
            </a:r>
            <a:r>
              <a:rPr lang="en-GB" sz="3200" dirty="0" smtClean="0">
                <a:latin typeface="+mj-lt"/>
                <a:ea typeface="Segoe UI" pitchFamily="34" charset="0"/>
                <a:cs typeface="Segoe UI" pitchFamily="34" charset="0"/>
              </a:rPr>
              <a:t>omplaints, </a:t>
            </a:r>
            <a:r>
              <a:rPr lang="en-GB" sz="3200" dirty="0">
                <a:latin typeface="+mj-lt"/>
                <a:ea typeface="Segoe UI" pitchFamily="34" charset="0"/>
                <a:cs typeface="Segoe UI" pitchFamily="34" charset="0"/>
              </a:rPr>
              <a:t>c</a:t>
            </a:r>
            <a:r>
              <a:rPr lang="en-GB" sz="3200" dirty="0" smtClean="0">
                <a:latin typeface="+mj-lt"/>
                <a:ea typeface="Segoe UI" pitchFamily="34" charset="0"/>
                <a:cs typeface="Segoe UI" pitchFamily="34" charset="0"/>
              </a:rPr>
              <a:t>ompliments, accidents  and incidents should also be part of annual appraisal </a:t>
            </a:r>
            <a:endParaRPr lang="en-GB" sz="3200" dirty="0">
              <a:latin typeface="+mj-lt"/>
              <a:ea typeface="Segoe UI" pitchFamily="34" charset="0"/>
              <a:cs typeface="Segoe UI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210146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Are all doctors be involved in revalidation?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48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GB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Locums – better checks needed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to cope with their mobility and the provision of </a:t>
            </a:r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information for Multi Source Feedback</a:t>
            </a:r>
          </a:p>
          <a:p>
            <a:pPr>
              <a:spcAft>
                <a:spcPts val="600"/>
              </a:spcAft>
              <a:buNone/>
            </a:pP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What will be done to persuade doctors who don’t collect patient feedback because they don’t see patients?</a:t>
            </a: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Identify successes, </a:t>
            </a:r>
            <a:r>
              <a:rPr lang="en-GB" sz="2400" dirty="0">
                <a:latin typeface="+mj-lt"/>
                <a:ea typeface="Segoe UI" pitchFamily="34" charset="0"/>
                <a:cs typeface="Segoe UI" pitchFamily="34" charset="0"/>
              </a:rPr>
              <a:t>weakness and failures</a:t>
            </a:r>
          </a:p>
          <a:p>
            <a:pPr lvl="0">
              <a:spcAft>
                <a:spcPts val="600"/>
              </a:spcAft>
            </a:pP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Ensure </a:t>
            </a:r>
            <a:r>
              <a:rPr lang="en-GB" sz="2400" dirty="0">
                <a:latin typeface="+mj-lt"/>
                <a:ea typeface="Segoe UI" pitchFamily="34" charset="0"/>
                <a:cs typeface="Segoe UI" pitchFamily="34" charset="0"/>
              </a:rPr>
              <a:t>consistency of </a:t>
            </a: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revalidation and appraisal processes</a:t>
            </a:r>
          </a:p>
          <a:p>
            <a:pPr>
              <a:spcAft>
                <a:spcPts val="600"/>
              </a:spcAft>
            </a:pP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Assurances needed re inclusion of data about incidents, accidents and critical events in the annual appraisal process</a:t>
            </a:r>
            <a:endParaRPr lang="en-GB" sz="2400" dirty="0">
              <a:latin typeface="+mj-lt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Explore methods to strengthen public /</a:t>
            </a:r>
            <a:r>
              <a:rPr lang="en-GB" sz="2400" dirty="0">
                <a:latin typeface="+mj-lt"/>
                <a:ea typeface="Segoe UI" pitchFamily="34" charset="0"/>
                <a:cs typeface="Segoe UI" pitchFamily="34" charset="0"/>
              </a:rPr>
              <a:t>patient </a:t>
            </a: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involvement including:  </a:t>
            </a:r>
          </a:p>
          <a:p>
            <a:pPr lvl="1">
              <a:spcAft>
                <a:spcPts val="600"/>
              </a:spcAft>
            </a:pPr>
            <a:r>
              <a:rPr lang="en-GB" dirty="0" smtClean="0">
                <a:latin typeface="+mj-lt"/>
                <a:ea typeface="Segoe UI" pitchFamily="34" charset="0"/>
                <a:cs typeface="Segoe UI" pitchFamily="34" charset="0"/>
              </a:rPr>
              <a:t>continuous opportunities for patient feedback</a:t>
            </a:r>
          </a:p>
          <a:p>
            <a:pPr lvl="1">
              <a:spcAft>
                <a:spcPts val="600"/>
              </a:spcAft>
            </a:pPr>
            <a:r>
              <a:rPr lang="en-GB" dirty="0" smtClean="0">
                <a:latin typeface="+mj-lt"/>
                <a:ea typeface="Segoe UI" pitchFamily="34" charset="0"/>
                <a:cs typeface="Segoe UI" pitchFamily="34" charset="0"/>
              </a:rPr>
              <a:t>putting </a:t>
            </a:r>
            <a:r>
              <a:rPr lang="en-GB" dirty="0">
                <a:latin typeface="+mj-lt"/>
                <a:ea typeface="Segoe UI" pitchFamily="34" charset="0"/>
                <a:cs typeface="Segoe UI" pitchFamily="34" charset="0"/>
              </a:rPr>
              <a:t>the name of each </a:t>
            </a:r>
            <a:r>
              <a:rPr lang="en-GB" dirty="0" smtClean="0">
                <a:latin typeface="+mj-lt"/>
                <a:ea typeface="Segoe UI" pitchFamily="34" charset="0"/>
                <a:cs typeface="Segoe UI" pitchFamily="34" charset="0"/>
              </a:rPr>
              <a:t>doctor’s Responsible Officer in the public arena, so that patient’s </a:t>
            </a:r>
            <a:r>
              <a:rPr lang="en-GB" dirty="0">
                <a:latin typeface="+mj-lt"/>
                <a:ea typeface="Segoe UI" pitchFamily="34" charset="0"/>
                <a:cs typeface="Segoe UI" pitchFamily="34" charset="0"/>
              </a:rPr>
              <a:t>can write with </a:t>
            </a:r>
            <a:r>
              <a:rPr lang="en-GB" dirty="0" smtClean="0">
                <a:latin typeface="+mj-lt"/>
                <a:ea typeface="Segoe UI" pitchFamily="34" charset="0"/>
                <a:cs typeface="Segoe UI" pitchFamily="34" charset="0"/>
              </a:rPr>
              <a:t>compliments </a:t>
            </a:r>
            <a:r>
              <a:rPr lang="en-GB" dirty="0">
                <a:latin typeface="+mj-lt"/>
                <a:ea typeface="Segoe UI" pitchFamily="34" charset="0"/>
                <a:cs typeface="Segoe UI" pitchFamily="34" charset="0"/>
              </a:rPr>
              <a:t>and </a:t>
            </a:r>
            <a:r>
              <a:rPr lang="en-GB" dirty="0" smtClean="0">
                <a:latin typeface="+mj-lt"/>
                <a:ea typeface="Segoe UI" pitchFamily="34" charset="0"/>
                <a:cs typeface="Segoe UI" pitchFamily="34" charset="0"/>
              </a:rPr>
              <a:t>concerns</a:t>
            </a:r>
          </a:p>
          <a:p>
            <a:pPr lvl="1"/>
            <a:r>
              <a:rPr lang="en-GB" dirty="0" smtClean="0">
                <a:latin typeface="+mj-lt"/>
                <a:ea typeface="Segoe UI" pitchFamily="34" charset="0"/>
                <a:cs typeface="Segoe UI" pitchFamily="34" charset="0"/>
              </a:rPr>
              <a:t>Conduct local pilots on patient /public involvement to assess ways of improving patient involvement </a:t>
            </a:r>
            <a:r>
              <a:rPr lang="en-GB" smtClean="0">
                <a:latin typeface="+mj-lt"/>
                <a:ea typeface="Segoe UI" pitchFamily="34" charset="0"/>
                <a:cs typeface="Segoe UI" pitchFamily="34" charset="0"/>
              </a:rPr>
              <a:t>in revalidation</a:t>
            </a:r>
            <a:endParaRPr lang="en-GB" dirty="0">
              <a:latin typeface="+mj-lt"/>
              <a:ea typeface="Segoe UI" pitchFamily="34" charset="0"/>
              <a:cs typeface="Segoe UI" pitchFamily="34" charset="0"/>
            </a:endParaRPr>
          </a:p>
          <a:p>
            <a:pPr lvl="1">
              <a:spcAft>
                <a:spcPts val="6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>
                <a:latin typeface="Playbill" pitchFamily="82" charset="0"/>
                <a:ea typeface="Segoe UI" pitchFamily="34" charset="0"/>
                <a:cs typeface="Segoe UI" pitchFamily="34" charset="0"/>
              </a:rPr>
              <a:t>Malcolm Alexander</a:t>
            </a:r>
          </a:p>
          <a:p>
            <a:pPr>
              <a:buNone/>
            </a:pPr>
            <a:endParaRPr lang="en-GB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GB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HEALTHWATCH HACKNEY</a:t>
            </a:r>
          </a:p>
          <a:p>
            <a:pPr>
              <a:buNone/>
            </a:pPr>
            <a:endParaRPr lang="en-GB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GB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MBALEXANDER03@AOL.COM</a:t>
            </a:r>
          </a:p>
          <a:p>
            <a:endParaRPr lang="en-GB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GB" dirty="0" smtClean="0">
                <a:latin typeface="Segoe UI Semibold" pitchFamily="34" charset="0"/>
              </a:rPr>
              <a:t> </a:t>
            </a:r>
          </a:p>
          <a:p>
            <a:pPr>
              <a:buNone/>
            </a:pPr>
            <a:endParaRPr lang="en-GB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n-GB" sz="36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What is Revalidation?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A process for all GMC licensed doctors  to  regularly demonstrate they are up to date, fit to practise and able to provide  the best care. </a:t>
            </a:r>
          </a:p>
          <a:p>
            <a:r>
              <a:rPr lang="en-GB" dirty="0" smtClean="0">
                <a:latin typeface="+mj-lt"/>
              </a:rPr>
              <a:t>Revalidation aims to give confidence to patients that every doctor’s performance is regularly checked by their employer  and the GMC (General Medical Council)</a:t>
            </a:r>
          </a:p>
          <a:p>
            <a:r>
              <a:rPr lang="en-GB" dirty="0" smtClean="0">
                <a:latin typeface="+mj-lt"/>
              </a:rPr>
              <a:t>Licensed doctors must revalidate every 5 years, by having annual appraisals based on the GMC guidance for doctors: </a:t>
            </a:r>
            <a:r>
              <a:rPr lang="en-GB" i="1" dirty="0" smtClean="0">
                <a:latin typeface="+mj-lt"/>
              </a:rPr>
              <a:t>Good medical practice</a:t>
            </a:r>
            <a:r>
              <a:rPr lang="en-GB" dirty="0" smtClean="0">
                <a:latin typeface="+mj-lt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704104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/>
              <a:t>     Benefits for Patients?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</a:rPr>
              <a:t>Hospitals and GP practices use the appraisal system to regularly check doctors are up to date and fit to practise.</a:t>
            </a:r>
          </a:p>
          <a:p>
            <a:r>
              <a:rPr lang="en-GB" dirty="0" smtClean="0">
                <a:latin typeface="Calibri" pitchFamily="34" charset="0"/>
              </a:rPr>
              <a:t>Over time revalidation is expected to improve the effectiveness and safety of care and treatment that patients receive from doctors</a:t>
            </a:r>
          </a:p>
          <a:p>
            <a:r>
              <a:rPr lang="en-GB" dirty="0" smtClean="0">
                <a:latin typeface="Calibri" pitchFamily="34" charset="0"/>
              </a:rPr>
              <a:t>By linking ‘Good Medical Practice’ and ‘Annual Appraisals’, doctors are regularly checked against the highest professional standards and action taken to deal with any concerns about their practice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5400" b="1" dirty="0" smtClean="0"/>
              <a:t> How can patients get involved?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 smtClean="0">
                <a:latin typeface="Calibri" pitchFamily="34" charset="0"/>
              </a:rPr>
              <a:t>Patients have an important role to play in the appraisal and revalidation of doctors </a:t>
            </a:r>
          </a:p>
          <a:p>
            <a:pPr>
              <a:buNone/>
            </a:pPr>
            <a:endParaRPr lang="en-GB" sz="3200" dirty="0" smtClean="0">
              <a:latin typeface="Calibri" pitchFamily="34" charset="0"/>
            </a:endParaRPr>
          </a:p>
          <a:p>
            <a:r>
              <a:rPr lang="en-GB" sz="3200" dirty="0" smtClean="0">
                <a:latin typeface="Calibri" pitchFamily="34" charset="0"/>
              </a:rPr>
              <a:t>This is done by asking patient to provide feedback about their positive and negative experiences of doctors</a:t>
            </a:r>
          </a:p>
          <a:p>
            <a:pPr>
              <a:buNone/>
            </a:pPr>
            <a:r>
              <a:rPr lang="en-GB" sz="3200" dirty="0" smtClean="0">
                <a:latin typeface="Calibri" pitchFamily="34" charset="0"/>
              </a:rPr>
              <a:t> </a:t>
            </a:r>
          </a:p>
          <a:p>
            <a:r>
              <a:rPr lang="en-GB" sz="3200" dirty="0" smtClean="0">
                <a:latin typeface="Calibri" pitchFamily="34" charset="0"/>
              </a:rPr>
              <a:t>All doctors must get patient feedback prior to their  5 yearly Revalidation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9614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 Concerns about Revalidation</a:t>
            </a:r>
            <a:endParaRPr lang="en-GB" sz="36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16554"/>
          </a:xfrm>
        </p:spPr>
        <p:txBody>
          <a:bodyPr>
            <a:noAutofit/>
          </a:bodyPr>
          <a:lstStyle/>
          <a:p>
            <a:pPr lvl="0"/>
            <a:endParaRPr lang="en-GB" sz="2400" dirty="0" smtClean="0">
              <a:latin typeface="+mj-lt"/>
              <a:ea typeface="Segoe UI" pitchFamily="34" charset="0"/>
              <a:cs typeface="Segoe UI" pitchFamily="34" charset="0"/>
            </a:endParaRPr>
          </a:p>
          <a:p>
            <a:pPr lvl="0"/>
            <a:r>
              <a:rPr lang="en-GB" sz="2800" dirty="0" smtClean="0">
                <a:latin typeface="+mj-lt"/>
                <a:ea typeface="Segoe UI" pitchFamily="34" charset="0"/>
                <a:cs typeface="Segoe UI" pitchFamily="34" charset="0"/>
              </a:rPr>
              <a:t>Frequency </a:t>
            </a:r>
            <a:r>
              <a:rPr lang="en-GB" sz="2800" dirty="0">
                <a:latin typeface="+mj-lt"/>
                <a:ea typeface="Segoe UI" pitchFamily="34" charset="0"/>
                <a:cs typeface="Segoe UI" pitchFamily="34" charset="0"/>
              </a:rPr>
              <a:t>and volume of patient </a:t>
            </a:r>
            <a:r>
              <a:rPr lang="en-GB" sz="2800" dirty="0" smtClean="0">
                <a:latin typeface="+mj-lt"/>
                <a:ea typeface="Segoe UI" pitchFamily="34" charset="0"/>
                <a:cs typeface="Segoe UI" pitchFamily="34" charset="0"/>
              </a:rPr>
              <a:t>feedback </a:t>
            </a:r>
          </a:p>
          <a:p>
            <a:pPr lvl="0">
              <a:buNone/>
            </a:pPr>
            <a:endParaRPr lang="en-GB" sz="2800" dirty="0">
              <a:latin typeface="+mj-lt"/>
              <a:ea typeface="Segoe UI" pitchFamily="34" charset="0"/>
              <a:cs typeface="Segoe UI" pitchFamily="34" charset="0"/>
            </a:endParaRPr>
          </a:p>
          <a:p>
            <a:pPr lvl="0"/>
            <a:r>
              <a:rPr lang="en-GB" sz="2800" dirty="0" smtClean="0">
                <a:latin typeface="+mj-lt"/>
                <a:ea typeface="Segoe UI" pitchFamily="34" charset="0"/>
                <a:cs typeface="Segoe UI" pitchFamily="34" charset="0"/>
              </a:rPr>
              <a:t>Not sufficiently patient-centred</a:t>
            </a:r>
          </a:p>
          <a:p>
            <a:pPr lvl="0">
              <a:buNone/>
            </a:pPr>
            <a:endParaRPr lang="en-GB" sz="2800" dirty="0">
              <a:latin typeface="+mj-lt"/>
              <a:ea typeface="Segoe UI" pitchFamily="34" charset="0"/>
              <a:cs typeface="Segoe UI" pitchFamily="34" charset="0"/>
            </a:endParaRPr>
          </a:p>
          <a:p>
            <a:pPr lvl="0"/>
            <a:r>
              <a:rPr lang="en-GB" sz="2800" dirty="0" smtClean="0">
                <a:latin typeface="+mj-lt"/>
                <a:ea typeface="Segoe UI" pitchFamily="34" charset="0"/>
                <a:cs typeface="Segoe UI" pitchFamily="34" charset="0"/>
              </a:rPr>
              <a:t>Revalidation based on </a:t>
            </a:r>
            <a:r>
              <a:rPr lang="en-GB" sz="2800" dirty="0">
                <a:latin typeface="+mj-lt"/>
                <a:ea typeface="Segoe UI" pitchFamily="34" charset="0"/>
                <a:cs typeface="Segoe UI" pitchFamily="34" charset="0"/>
              </a:rPr>
              <a:t>doctors making decisions about </a:t>
            </a:r>
            <a:r>
              <a:rPr lang="en-GB" sz="2800" dirty="0" smtClean="0">
                <a:latin typeface="+mj-lt"/>
                <a:ea typeface="Segoe UI" pitchFamily="34" charset="0"/>
                <a:cs typeface="Segoe UI" pitchFamily="34" charset="0"/>
              </a:rPr>
              <a:t>doctors</a:t>
            </a:r>
          </a:p>
          <a:p>
            <a:pPr lvl="0">
              <a:buNone/>
            </a:pPr>
            <a:endParaRPr lang="en-GB" sz="2800" dirty="0">
              <a:latin typeface="+mj-lt"/>
              <a:ea typeface="Segoe UI" pitchFamily="34" charset="0"/>
              <a:cs typeface="Segoe UI" pitchFamily="34" charset="0"/>
            </a:endParaRPr>
          </a:p>
          <a:p>
            <a:pPr lvl="0"/>
            <a:r>
              <a:rPr lang="en-GB" sz="2800" dirty="0" smtClean="0">
                <a:latin typeface="+mj-lt"/>
                <a:ea typeface="Segoe UI" pitchFamily="34" charset="0"/>
                <a:cs typeface="Segoe UI" pitchFamily="34" charset="0"/>
              </a:rPr>
              <a:t>Patients </a:t>
            </a:r>
            <a:r>
              <a:rPr lang="en-GB" sz="2800" dirty="0">
                <a:latin typeface="+mj-lt"/>
                <a:ea typeface="Segoe UI" pitchFamily="34" charset="0"/>
                <a:cs typeface="Segoe UI" pitchFamily="34" charset="0"/>
              </a:rPr>
              <a:t>voice </a:t>
            </a:r>
            <a:r>
              <a:rPr lang="en-GB" sz="2800" dirty="0" smtClean="0">
                <a:latin typeface="+mj-lt"/>
                <a:ea typeface="Segoe UI" pitchFamily="34" charset="0"/>
                <a:cs typeface="Segoe UI" pitchFamily="34" charset="0"/>
              </a:rPr>
              <a:t>is weak</a:t>
            </a:r>
          </a:p>
          <a:p>
            <a:pPr lvl="0"/>
            <a:endParaRPr lang="en-GB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5301208"/>
            <a:ext cx="8820472" cy="1179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Important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GB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BUT… it is an important start in monitoring every doctor’s performance against GOOD MEDICAL PRACTICE</a:t>
            </a:r>
          </a:p>
          <a:p>
            <a:pPr>
              <a:buNone/>
            </a:pPr>
            <a:endParaRPr lang="en-GB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Ensures doctors are fit to practice … and it does     embed patient feedback for the first time.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 Other weaknesses in the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968552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Infrequent collection of data for  doctor’s portfolio</a:t>
            </a:r>
          </a:p>
          <a:p>
            <a:pPr lvl="0">
              <a:spcAft>
                <a:spcPts val="600"/>
              </a:spcAft>
              <a:buNone/>
            </a:pPr>
            <a:endParaRPr lang="en-GB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Evidence of critical data getting into doctor’s portfolio?</a:t>
            </a:r>
          </a:p>
          <a:p>
            <a:pPr lvl="0">
              <a:spcAft>
                <a:spcPts val="600"/>
              </a:spcAft>
              <a:buNone/>
            </a:pPr>
            <a:endParaRPr lang="en-GB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Absence of independent quality assurance system</a:t>
            </a:r>
          </a:p>
          <a:p>
            <a:pPr lvl="0">
              <a:spcAft>
                <a:spcPts val="600"/>
              </a:spcAft>
              <a:buNone/>
            </a:pPr>
            <a:endParaRPr lang="en-GB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Concern about MSF (MULTI SOURCE FEEDBACK) for Locums who move around a lot</a:t>
            </a: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Improving Patient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33256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endParaRPr lang="en-GB" sz="22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MANY patients are well informed about their medical condition, particularly those with long-term conditions, e.g. expert patients, people with diabetes and mental health problems. They can provide a wealth of information</a:t>
            </a:r>
          </a:p>
          <a:p>
            <a:pPr>
              <a:spcAft>
                <a:spcPts val="300"/>
              </a:spcAft>
            </a:pPr>
            <a:endParaRPr lang="en-GB" sz="2400" dirty="0" smtClean="0">
              <a:latin typeface="+mj-lt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Increase requirement for patient feedback, from a few comments once every five years to more regular  feedback</a:t>
            </a:r>
          </a:p>
          <a:p>
            <a:pPr lvl="0">
              <a:spcAft>
                <a:spcPts val="300"/>
              </a:spcAft>
            </a:pPr>
            <a:endParaRPr lang="en-GB" sz="2400" dirty="0" smtClean="0">
              <a:latin typeface="+mj-lt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Monitor impact of improvements on doctor’s practice, following recommendations made during appraisals</a:t>
            </a:r>
          </a:p>
          <a:p>
            <a:pPr lvl="0">
              <a:spcAft>
                <a:spcPts val="300"/>
              </a:spcAft>
            </a:pPr>
            <a:endParaRPr lang="en-GB" sz="2400" dirty="0" smtClean="0">
              <a:latin typeface="+mj-lt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GB" sz="2400" dirty="0" smtClean="0">
                <a:latin typeface="+mj-lt"/>
                <a:ea typeface="Segoe UI" pitchFamily="34" charset="0"/>
                <a:cs typeface="Segoe UI" pitchFamily="34" charset="0"/>
              </a:rPr>
              <a:t> Letting patients know of any outcomes of appraisals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Inadequacy in Patient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>
                <a:latin typeface="Calibri" pitchFamily="34" charset="0"/>
                <a:ea typeface="Segoe UI" pitchFamily="34" charset="0"/>
                <a:cs typeface="Segoe UI" pitchFamily="34" charset="0"/>
              </a:rPr>
              <a:t>Patient feedback tools require less than 25 patient responses in 5 years – this will not help identify doctors who are placing patients at risk.</a:t>
            </a:r>
          </a:p>
          <a:p>
            <a:pPr>
              <a:spcAft>
                <a:spcPts val="600"/>
              </a:spcAft>
              <a:buNone/>
            </a:pPr>
            <a:endParaRPr lang="en-GB" sz="2400" dirty="0" smtClean="0">
              <a:latin typeface="Calibr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2400" dirty="0" smtClean="0">
                <a:latin typeface="Calibri" pitchFamily="34" charset="0"/>
                <a:ea typeface="Segoe UI" pitchFamily="34" charset="0"/>
                <a:cs typeface="Segoe UI" pitchFamily="34" charset="0"/>
              </a:rPr>
              <a:t>Need for clarity about who is required </a:t>
            </a:r>
            <a:r>
              <a:rPr lang="en-GB" sz="2400" dirty="0">
                <a:latin typeface="Calibr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en-GB" sz="2400" dirty="0" smtClean="0">
                <a:latin typeface="Calibri" pitchFamily="34" charset="0"/>
                <a:ea typeface="Segoe UI" pitchFamily="34" charset="0"/>
                <a:cs typeface="Segoe UI" pitchFamily="34" charset="0"/>
              </a:rPr>
              <a:t>administer the patient feedback process (distribution/collection/analysis)</a:t>
            </a:r>
          </a:p>
          <a:p>
            <a:pPr lvl="0">
              <a:spcAft>
                <a:spcPts val="600"/>
              </a:spcAft>
              <a:buNone/>
            </a:pPr>
            <a:endParaRPr lang="en-GB" sz="2400" dirty="0" smtClean="0">
              <a:latin typeface="Calibr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2400" dirty="0" smtClean="0">
                <a:latin typeface="Calibri" pitchFamily="34" charset="0"/>
                <a:ea typeface="Segoe UI" pitchFamily="34" charset="0"/>
                <a:cs typeface="Segoe UI" pitchFamily="34" charset="0"/>
              </a:rPr>
              <a:t>Given the small number of patient responses currently required, patient selection must be independent of the doctor.</a:t>
            </a:r>
          </a:p>
          <a:p>
            <a:pPr lvl="0">
              <a:spcAft>
                <a:spcPts val="600"/>
              </a:spcAft>
              <a:buNone/>
            </a:pPr>
            <a:endParaRPr lang="en-GB" sz="2400" dirty="0">
              <a:latin typeface="Calibr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GB" sz="2400" dirty="0" smtClean="0">
                <a:latin typeface="Calibri" pitchFamily="34" charset="0"/>
                <a:ea typeface="Segoe UI" pitchFamily="34" charset="0"/>
                <a:cs typeface="Segoe UI" pitchFamily="34" charset="0"/>
              </a:rPr>
              <a:t>Continuous patient feedback should be the goal</a:t>
            </a:r>
            <a:endParaRPr lang="en-GB" sz="2400" dirty="0">
              <a:latin typeface="Calibri" pitchFamily="34" charset="0"/>
              <a:ea typeface="Segoe UI" pitchFamily="34" charset="0"/>
              <a:cs typeface="Segoe UI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C8E-4306-4B42-ACED-EC2A66383DAD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1213</TotalTime>
  <Words>587</Words>
  <Application>Microsoft Macintosh PowerPoint</Application>
  <PresentationFormat>On-screen Show (4:3)</PresentationFormat>
  <Paragraphs>100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  REVALIDATION         -PATIENT FEEDBACK FOR DOCTORS</vt:lpstr>
      <vt:lpstr>      What is Revalidation? </vt:lpstr>
      <vt:lpstr>               Benefits for Patients?</vt:lpstr>
      <vt:lpstr>  How can patients get involved?</vt:lpstr>
      <vt:lpstr>    Concerns about Revalidation</vt:lpstr>
      <vt:lpstr>   Important Progress</vt:lpstr>
      <vt:lpstr> Other weaknesses in the system</vt:lpstr>
      <vt:lpstr>Improving Patient Feedback</vt:lpstr>
      <vt:lpstr>Inadequacy in Patient Feedback</vt:lpstr>
      <vt:lpstr>The collection of Portfolio information</vt:lpstr>
      <vt:lpstr>Are all doctors be involved in revalidation?</vt:lpstr>
      <vt:lpstr>What Next?</vt:lpstr>
      <vt:lpstr>CONTACT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REVALIDATION –  WHAT IS NEEDED NEXT FROM A PATIENTS POINT OF VIEW?</dc:title>
  <dc:creator>S.Fisher</dc:creator>
  <cp:lastModifiedBy>Polly Healy</cp:lastModifiedBy>
  <cp:revision>85</cp:revision>
  <dcterms:created xsi:type="dcterms:W3CDTF">2012-10-18T16:22:14Z</dcterms:created>
  <dcterms:modified xsi:type="dcterms:W3CDTF">2016-02-25T12:51:59Z</dcterms:modified>
</cp:coreProperties>
</file>