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1" r:id="rId8"/>
    <p:sldId id="262" r:id="rId9"/>
    <p:sldId id="263" r:id="rId10"/>
    <p:sldId id="260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9" d="100"/>
          <a:sy n="129" d="100"/>
        </p:scale>
        <p:origin x="-248" y="-112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3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8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2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4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9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5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3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1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C6431-8E9D-4C59-8E52-5FAED51F08A3}" type="datetimeFigureOut">
              <a:rPr lang="en-GB" smtClean="0"/>
              <a:t>09/12/15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F70BE-51EE-4C2F-85C7-C029715FF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8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.uk/imgres?imgurl=https://marcusengel.com/wp-content/uploads/2015/02/Thumbs-Up-Doc.jpg&amp;imgrefurl=https://marcusengel.com/nurses-bladder/&amp;h=3395&amp;w=4860&amp;tbnid=nLuYPM9b_RA3zM:&amp;docid=a3nWJj0vFCiVWM&amp;ei=dEdnVsuSC4a0aaPUkogC&amp;tbm=isch&amp;ved=0ahUKEwjLnLLQls3JAhUGWhoKHSOqBCEQMwheKDcwNw" TargetMode="Externa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CHALLENGING THE SYSTEM 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LESSONS FROM THE CREATION OF PPI BODIES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500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268761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1619672" y="620688"/>
            <a:ext cx="52383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Result = low level/short term initiatives</a:t>
            </a:r>
          </a:p>
          <a:p>
            <a:endParaRPr lang="en-GB" sz="2400" dirty="0"/>
          </a:p>
          <a:p>
            <a:r>
              <a:rPr lang="en-GB" sz="2400" dirty="0" smtClean="0"/>
              <a:t>A</a:t>
            </a:r>
            <a:r>
              <a:rPr lang="en-GB" sz="2400" dirty="0"/>
              <a:t>] </a:t>
            </a:r>
            <a:r>
              <a:rPr lang="en-GB" sz="2400" i="1" dirty="0"/>
              <a:t>Manipulation/Exploitation</a:t>
            </a:r>
            <a:r>
              <a:rPr lang="en-GB" sz="2400" dirty="0"/>
              <a:t>  </a:t>
            </a:r>
            <a:r>
              <a:rPr lang="en-GB" sz="2400" dirty="0" err="1" smtClean="0"/>
              <a:t>eg</a:t>
            </a:r>
            <a:r>
              <a:rPr lang="en-GB" sz="2400" dirty="0" smtClean="0"/>
              <a:t>-  do  </a:t>
            </a:r>
            <a:r>
              <a:rPr lang="en-GB" sz="2400" dirty="0"/>
              <a:t>our </a:t>
            </a:r>
            <a:r>
              <a:rPr lang="en-GB" sz="2400" dirty="0" smtClean="0"/>
              <a:t> surveys/distribute  our leaflets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B</a:t>
            </a:r>
            <a:r>
              <a:rPr lang="en-GB" sz="2400" dirty="0"/>
              <a:t>] </a:t>
            </a:r>
            <a:r>
              <a:rPr lang="en-GB" sz="2400" i="1" dirty="0"/>
              <a:t>Therapy</a:t>
            </a:r>
            <a:r>
              <a:rPr lang="en-GB" sz="2400" dirty="0"/>
              <a:t> </a:t>
            </a:r>
            <a:r>
              <a:rPr lang="en-GB" sz="2400" dirty="0" err="1" smtClean="0"/>
              <a:t>eg</a:t>
            </a:r>
            <a:r>
              <a:rPr lang="en-GB" sz="2400" dirty="0" smtClean="0"/>
              <a:t>–  little meetings/ discuss 3 questions/flip charts. The  ‘</a:t>
            </a:r>
            <a:r>
              <a:rPr lang="en-GB" sz="2400" dirty="0" err="1" smtClean="0"/>
              <a:t>Diddums</a:t>
            </a:r>
            <a:r>
              <a:rPr lang="en-GB" sz="2400" dirty="0" smtClean="0"/>
              <a:t> Manual’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C</a:t>
            </a:r>
            <a:r>
              <a:rPr lang="en-GB" sz="2400" dirty="0"/>
              <a:t>] </a:t>
            </a:r>
            <a:r>
              <a:rPr lang="en-GB" sz="2400" i="1" dirty="0" smtClean="0"/>
              <a:t>Informing  </a:t>
            </a:r>
            <a:r>
              <a:rPr lang="en-GB" sz="2400" i="1" dirty="0" err="1" smtClean="0"/>
              <a:t>eg</a:t>
            </a:r>
            <a:r>
              <a:rPr lang="en-GB" sz="2400" dirty="0" smtClean="0"/>
              <a:t>– </a:t>
            </a:r>
            <a:r>
              <a:rPr lang="en-GB" sz="2400" dirty="0"/>
              <a:t>talking at </a:t>
            </a:r>
            <a:r>
              <a:rPr lang="en-GB" sz="2400" dirty="0" smtClean="0"/>
              <a:t> us/patronising  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662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412776"/>
            <a:ext cx="5166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Misinformation </a:t>
            </a:r>
            <a:r>
              <a:rPr lang="en-GB" sz="3600" dirty="0" smtClean="0"/>
              <a:t> </a:t>
            </a:r>
            <a:endParaRPr lang="en-GB" sz="3600" dirty="0"/>
          </a:p>
          <a:p>
            <a:endParaRPr lang="en-GB" sz="3600" dirty="0"/>
          </a:p>
          <a:p>
            <a:r>
              <a:rPr lang="en-GB" sz="3600" dirty="0"/>
              <a:t>No checks and </a:t>
            </a:r>
            <a:r>
              <a:rPr lang="en-GB" sz="3600" dirty="0" smtClean="0"/>
              <a:t>balances</a:t>
            </a:r>
          </a:p>
          <a:p>
            <a:endParaRPr lang="en-GB" sz="3600" dirty="0"/>
          </a:p>
          <a:p>
            <a:r>
              <a:rPr lang="en-GB" sz="3600" dirty="0" smtClean="0"/>
              <a:t>No oversight/policing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6832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</a:t>
            </a:r>
            <a:r>
              <a:rPr lang="en-GB" sz="2800" dirty="0"/>
              <a:t>PATIENT/PUBLIC </a:t>
            </a:r>
            <a:r>
              <a:rPr lang="en-GB" sz="2800" dirty="0" smtClean="0"/>
              <a:t>CONTROL?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   </a:t>
            </a:r>
            <a:r>
              <a:rPr lang="en-GB" sz="2800" b="1" dirty="0" smtClean="0"/>
              <a:t>IT </a:t>
            </a:r>
            <a:r>
              <a:rPr lang="en-GB" sz="2800" b="1" u="sng" dirty="0"/>
              <a:t>CAN</a:t>
            </a:r>
            <a:r>
              <a:rPr lang="en-GB" sz="2800" b="1" dirty="0"/>
              <a:t> BE DONE</a:t>
            </a:r>
          </a:p>
          <a:p>
            <a:endParaRPr lang="en-GB" dirty="0"/>
          </a:p>
          <a:p>
            <a:r>
              <a:rPr lang="en-GB" dirty="0"/>
              <a:t>Tertiary trust 9000 staff</a:t>
            </a:r>
          </a:p>
          <a:p>
            <a:endParaRPr lang="en-GB" dirty="0"/>
          </a:p>
          <a:p>
            <a:r>
              <a:rPr lang="en-GB" dirty="0" smtClean="0"/>
              <a:t>Lead for 3 </a:t>
            </a:r>
            <a:r>
              <a:rPr lang="en-GB" dirty="0"/>
              <a:t>docs + 3 managers + 6 patients</a:t>
            </a:r>
          </a:p>
          <a:p>
            <a:r>
              <a:rPr lang="en-GB" dirty="0"/>
              <a:t>Intranet access    +  trust e-mail address   + Athens password  + library access + stationery  + </a:t>
            </a:r>
            <a:r>
              <a:rPr lang="en-GB" dirty="0" smtClean="0"/>
              <a:t>use </a:t>
            </a:r>
            <a:r>
              <a:rPr lang="en-GB" dirty="0"/>
              <a:t>of dept. secretary  + catering code  + room bookings code  + DATIX input  + equipment </a:t>
            </a:r>
            <a:r>
              <a:rPr lang="en-GB" dirty="0" smtClean="0"/>
              <a:t> suppliers  </a:t>
            </a:r>
            <a:r>
              <a:rPr lang="en-GB" dirty="0"/>
              <a:t>+ training establishments  + estates/planning/</a:t>
            </a:r>
            <a:r>
              <a:rPr lang="en-GB" dirty="0" err="1"/>
              <a:t>dept</a:t>
            </a:r>
            <a:r>
              <a:rPr lang="en-GB" dirty="0"/>
              <a:t> redesign   + facilities </a:t>
            </a:r>
            <a:r>
              <a:rPr lang="en-GB" dirty="0" smtClean="0"/>
              <a:t>review.</a:t>
            </a:r>
          </a:p>
          <a:p>
            <a:endParaRPr lang="en-GB" dirty="0"/>
          </a:p>
          <a:p>
            <a:r>
              <a:rPr lang="en-GB" dirty="0" smtClean="0"/>
              <a:t>                          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78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628800"/>
            <a:ext cx="756061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Very </a:t>
            </a:r>
            <a:r>
              <a:rPr lang="en-GB" sz="4400" dirty="0" smtClean="0"/>
              <a:t>rare but hugely beneficial to:</a:t>
            </a:r>
          </a:p>
          <a:p>
            <a:r>
              <a:rPr lang="en-GB" sz="4400" dirty="0" smtClean="0"/>
              <a:t> -the system </a:t>
            </a:r>
          </a:p>
          <a:p>
            <a:r>
              <a:rPr lang="en-GB" sz="4400" dirty="0" smtClean="0"/>
              <a:t>-the professionals</a:t>
            </a:r>
          </a:p>
          <a:p>
            <a:r>
              <a:rPr lang="en-GB" sz="4400" dirty="0"/>
              <a:t>-</a:t>
            </a:r>
            <a:r>
              <a:rPr lang="en-GB" sz="4400" dirty="0" smtClean="0"/>
              <a:t>quality</a:t>
            </a:r>
          </a:p>
          <a:p>
            <a:r>
              <a:rPr lang="en-GB" sz="4400" dirty="0"/>
              <a:t>-</a:t>
            </a:r>
            <a:r>
              <a:rPr lang="en-GB" sz="4400" dirty="0" smtClean="0"/>
              <a:t>reputation</a:t>
            </a:r>
          </a:p>
          <a:p>
            <a:r>
              <a:rPr lang="en-GB" sz="4400" dirty="0" smtClean="0"/>
              <a:t>-</a:t>
            </a:r>
            <a:r>
              <a:rPr lang="en-GB" sz="4400" dirty="0" err="1" smtClean="0"/>
              <a:t>etc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985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52538"/>
            <a:ext cx="3810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11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images of happy  docto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045" y="2082800"/>
            <a:ext cx="3851910" cy="269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12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th\AppData\Local\Microsoft\Windows Live Mail\WLMDSS.tmp\WLMA521.tmp\missing links body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3980"/>
            <a:ext cx="3507638" cy="46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7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548680"/>
            <a:ext cx="57606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         Challenge is that </a:t>
            </a:r>
          </a:p>
          <a:p>
            <a:r>
              <a:rPr lang="en-GB" sz="3600" dirty="0" smtClean="0"/>
              <a:t>         there </a:t>
            </a:r>
            <a:r>
              <a:rPr lang="en-GB" sz="3600" b="1" dirty="0" smtClean="0">
                <a:solidFill>
                  <a:srgbClr val="FF0000"/>
                </a:solidFill>
              </a:rPr>
              <a:t>IS</a:t>
            </a:r>
            <a:r>
              <a:rPr lang="en-GB" sz="3600" dirty="0" smtClean="0"/>
              <a:t> no system</a:t>
            </a:r>
          </a:p>
          <a:p>
            <a:endParaRPr lang="en-GB" sz="3600" dirty="0" smtClean="0"/>
          </a:p>
          <a:p>
            <a:r>
              <a:rPr lang="en-GB" sz="2800" dirty="0" smtClean="0"/>
              <a:t>- huge crushing architecture of NHS and LAs</a:t>
            </a:r>
            <a:r>
              <a:rPr lang="en-GB" sz="2800" dirty="0"/>
              <a:t> </a:t>
            </a:r>
            <a:r>
              <a:rPr lang="en-GB" sz="2800" dirty="0" smtClean="0"/>
              <a:t>and government     </a:t>
            </a:r>
          </a:p>
          <a:p>
            <a:r>
              <a:rPr lang="en-GB" sz="2800" dirty="0" smtClean="0"/>
              <a:t>-people working within it have to sign- up to  the pretence </a:t>
            </a:r>
          </a:p>
          <a:p>
            <a:endParaRPr lang="en-GB" sz="2800" dirty="0" smtClean="0"/>
          </a:p>
          <a:p>
            <a:r>
              <a:rPr lang="en-GB" sz="3600" dirty="0" smtClean="0"/>
              <a:t>                  REALITY =   changing/dislocated/kaleidoscopic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2895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692696"/>
            <a:ext cx="52383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Shifting sands</a:t>
            </a:r>
          </a:p>
          <a:p>
            <a:r>
              <a:rPr lang="en-GB" sz="3200" dirty="0" smtClean="0"/>
              <a:t>Peeling layers</a:t>
            </a:r>
          </a:p>
          <a:p>
            <a:r>
              <a:rPr lang="en-GB" sz="3200" dirty="0"/>
              <a:t>Changing labels[ PPI Fs, </a:t>
            </a:r>
            <a:r>
              <a:rPr lang="en-GB" sz="3200" dirty="0" err="1"/>
              <a:t>LINks</a:t>
            </a:r>
            <a:r>
              <a:rPr lang="en-GB" sz="3200" dirty="0"/>
              <a:t>, LHW]</a:t>
            </a:r>
            <a:endParaRPr lang="en-GB" sz="3200" dirty="0" smtClean="0"/>
          </a:p>
          <a:p>
            <a:r>
              <a:rPr lang="en-GB" sz="3200" dirty="0" smtClean="0"/>
              <a:t>Rotating post-holders</a:t>
            </a:r>
          </a:p>
          <a:p>
            <a:r>
              <a:rPr lang="en-GB" sz="3200" dirty="0" smtClean="0"/>
              <a:t>Realigning organisations</a:t>
            </a:r>
          </a:p>
          <a:p>
            <a:r>
              <a:rPr lang="en-GB" sz="3200" dirty="0" smtClean="0"/>
              <a:t>Changing national/regional leads</a:t>
            </a:r>
          </a:p>
          <a:p>
            <a:r>
              <a:rPr lang="en-GB" sz="3200" dirty="0" smtClean="0"/>
              <a:t>Changing policies</a:t>
            </a:r>
          </a:p>
          <a:p>
            <a:r>
              <a:rPr lang="en-GB" sz="3200" dirty="0" smtClean="0"/>
              <a:t>Changing ministers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7728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67172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No stable relationships</a:t>
            </a:r>
          </a:p>
          <a:p>
            <a:endParaRPr lang="en-GB" sz="3200" dirty="0" smtClean="0"/>
          </a:p>
          <a:p>
            <a:r>
              <a:rPr lang="en-GB" sz="3200" dirty="0" smtClean="0"/>
              <a:t>No enduring policies</a:t>
            </a:r>
          </a:p>
          <a:p>
            <a:endParaRPr lang="en-GB" sz="3200" dirty="0"/>
          </a:p>
          <a:p>
            <a:r>
              <a:rPr lang="en-GB" sz="3200" dirty="0" smtClean="0"/>
              <a:t>No  continuity of ownership</a:t>
            </a:r>
          </a:p>
          <a:p>
            <a:endParaRPr lang="en-GB" sz="3200" dirty="0"/>
          </a:p>
          <a:p>
            <a:r>
              <a:rPr lang="en-GB" sz="3200" dirty="0" smtClean="0"/>
              <a:t> =  no  authentic </a:t>
            </a:r>
            <a:r>
              <a:rPr lang="en-GB" sz="3200" dirty="0" err="1" smtClean="0"/>
              <a:t>ppi</a:t>
            </a:r>
            <a:r>
              <a:rPr lang="en-GB" sz="3200" dirty="0" smtClean="0"/>
              <a:t>, only </a:t>
            </a:r>
            <a:r>
              <a:rPr lang="en-GB" sz="3200" b="1" dirty="0" smtClean="0">
                <a:solidFill>
                  <a:srgbClr val="FF0000"/>
                </a:solidFill>
              </a:rPr>
              <a:t>US</a:t>
            </a:r>
          </a:p>
          <a:p>
            <a:r>
              <a:rPr lang="en-GB" sz="3200" dirty="0" smtClean="0"/>
              <a:t>               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4085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225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339752" y="1268760"/>
            <a:ext cx="51125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Manipulation</a:t>
            </a:r>
          </a:p>
          <a:p>
            <a:endParaRPr lang="en-GB" sz="4000" dirty="0" smtClean="0"/>
          </a:p>
          <a:p>
            <a:r>
              <a:rPr lang="en-GB" sz="4000" dirty="0" smtClean="0"/>
              <a:t> Exploitation</a:t>
            </a:r>
          </a:p>
          <a:p>
            <a:endParaRPr lang="en-GB" sz="4000" dirty="0"/>
          </a:p>
          <a:p>
            <a:r>
              <a:rPr lang="en-GB" sz="4000" dirty="0" smtClean="0"/>
              <a:t>Therapy</a:t>
            </a:r>
          </a:p>
          <a:p>
            <a:endParaRPr lang="en-GB" sz="4000" dirty="0" smtClean="0"/>
          </a:p>
          <a:p>
            <a:r>
              <a:rPr lang="en-GB" sz="4000" dirty="0"/>
              <a:t>I</a:t>
            </a:r>
            <a:r>
              <a:rPr lang="en-GB" sz="4000" dirty="0" smtClean="0"/>
              <a:t>nforming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3509689" y="322909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21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052736"/>
            <a:ext cx="56166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             NHS buzzwords – ‘transparency, accountability’ </a:t>
            </a:r>
          </a:p>
          <a:p>
            <a:endParaRPr lang="en-GB" sz="3200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                 and </a:t>
            </a:r>
            <a:endParaRPr lang="en-GB" sz="3200" dirty="0"/>
          </a:p>
          <a:p>
            <a:r>
              <a:rPr lang="en-GB" sz="3200" dirty="0" smtClean="0"/>
              <a:t>“Organisation with a memory”  </a:t>
            </a:r>
          </a:p>
          <a:p>
            <a:r>
              <a:rPr lang="en-GB" sz="3200" dirty="0" smtClean="0"/>
              <a:t> </a:t>
            </a:r>
          </a:p>
          <a:p>
            <a:r>
              <a:rPr lang="en-GB" sz="3200" dirty="0" smtClean="0"/>
              <a:t> The only authentic “memory”? </a:t>
            </a:r>
          </a:p>
          <a:p>
            <a:r>
              <a:rPr lang="en-GB" sz="3200" dirty="0" smtClean="0"/>
              <a:t>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              US</a:t>
            </a:r>
            <a:r>
              <a:rPr lang="en-GB" sz="3200" dirty="0" smtClean="0"/>
              <a:t>, the public!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922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46474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GB" sz="2800" dirty="0" smtClean="0"/>
              <a:t>The so-called ‘system’ is</a:t>
            </a:r>
          </a:p>
          <a:p>
            <a:endParaRPr lang="en-GB" sz="2800" dirty="0"/>
          </a:p>
          <a:p>
            <a:r>
              <a:rPr lang="en-GB" sz="2800" dirty="0" smtClean="0"/>
              <a:t>-London–centric</a:t>
            </a:r>
          </a:p>
          <a:p>
            <a:r>
              <a:rPr lang="en-GB" sz="2800" dirty="0" smtClean="0"/>
              <a:t>-short term [next job, next contract, next appointment, next government]</a:t>
            </a:r>
          </a:p>
          <a:p>
            <a:r>
              <a:rPr lang="en-GB" sz="2800" dirty="0" smtClean="0"/>
              <a:t>-highly pressurised</a:t>
            </a:r>
          </a:p>
          <a:p>
            <a:r>
              <a:rPr lang="en-GB" sz="2800" dirty="0" smtClean="0"/>
              <a:t>-</a:t>
            </a:r>
            <a:r>
              <a:rPr lang="en-GB" sz="2800" dirty="0"/>
              <a:t>i</a:t>
            </a:r>
            <a:r>
              <a:rPr lang="en-GB" sz="2800" dirty="0" smtClean="0"/>
              <a:t>nward looking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 </a:t>
            </a:r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42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764705"/>
            <a:ext cx="54543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                 Result</a:t>
            </a:r>
          </a:p>
          <a:p>
            <a:r>
              <a:rPr lang="en-GB" sz="3600" dirty="0" smtClean="0"/>
              <a:t>  </a:t>
            </a:r>
          </a:p>
          <a:p>
            <a:r>
              <a:rPr lang="en-GB" sz="2800" dirty="0" smtClean="0"/>
              <a:t> -lacks in depth knowledge of other bits of provision </a:t>
            </a:r>
          </a:p>
          <a:p>
            <a:endParaRPr lang="en-GB" sz="2800" dirty="0" smtClean="0"/>
          </a:p>
          <a:p>
            <a:r>
              <a:rPr lang="en-GB" sz="2800" dirty="0" smtClean="0"/>
              <a:t>-lack of knowledge about how the overarching things work </a:t>
            </a:r>
          </a:p>
          <a:p>
            <a:endParaRPr lang="en-GB" sz="2800" dirty="0" smtClean="0"/>
          </a:p>
          <a:p>
            <a:r>
              <a:rPr lang="en-GB" sz="2800" dirty="0" smtClean="0"/>
              <a:t>-lacks knowledge of why things are as they are</a:t>
            </a:r>
          </a:p>
          <a:p>
            <a:endParaRPr lang="en-GB" sz="2800" dirty="0" smtClean="0"/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8357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365</Words>
  <Application>Microsoft Macintosh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CHALLENGING THE SYSTEM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THE SYSTEM</dc:title>
  <dc:creator>Ruth</dc:creator>
  <cp:lastModifiedBy>Polly Healy</cp:lastModifiedBy>
  <cp:revision>9</cp:revision>
  <dcterms:created xsi:type="dcterms:W3CDTF">2015-11-28T16:06:44Z</dcterms:created>
  <dcterms:modified xsi:type="dcterms:W3CDTF">2015-12-09T18:06:43Z</dcterms:modified>
</cp:coreProperties>
</file>