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8"/>
  </p:notesMasterIdLst>
  <p:handoutMasterIdLst>
    <p:handoutMasterId r:id="rId19"/>
  </p:handoutMasterIdLst>
  <p:sldIdLst>
    <p:sldId id="265" r:id="rId6"/>
    <p:sldId id="278" r:id="rId7"/>
    <p:sldId id="271" r:id="rId8"/>
    <p:sldId id="273" r:id="rId9"/>
    <p:sldId id="274" r:id="rId10"/>
    <p:sldId id="277" r:id="rId11"/>
    <p:sldId id="275" r:id="rId12"/>
    <p:sldId id="272" r:id="rId13"/>
    <p:sldId id="276" r:id="rId14"/>
    <p:sldId id="280" r:id="rId15"/>
    <p:sldId id="279" r:id="rId16"/>
    <p:sldId id="281" r:id="rId17"/>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265"/>
            <p14:sldId id="278"/>
            <p14:sldId id="271"/>
            <p14:sldId id="273"/>
            <p14:sldId id="274"/>
            <p14:sldId id="277"/>
            <p14:sldId id="275"/>
            <p14:sldId id="272"/>
            <p14:sldId id="276"/>
            <p14:sldId id="280"/>
            <p14:sldId id="279"/>
            <p14:sldId id="281"/>
          </p14:sldIdLst>
        </p14:section>
        <p14:section name="Extra slide elements" id="{66EC97C3-BC0F-9648-AAE8-BA458CD38442}">
          <p14:sldIdLst/>
        </p14:section>
      </p14:sectionLst>
    </p:ext>
    <p:ext uri="{EFAFB233-063F-42B5-8137-9DF3F51BA10A}">
      <p15:sldGuideLst xmlns="" xmlns:p15="http://schemas.microsoft.com/office/powerpoint/2012/main">
        <p15:guide id="1" orient="horz" pos="1204">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81" autoAdjust="0"/>
  </p:normalViewPr>
  <p:slideViewPr>
    <p:cSldViewPr snapToGrid="0" snapToObjects="1">
      <p:cViewPr varScale="1">
        <p:scale>
          <a:sx n="128" d="100"/>
          <a:sy n="128" d="100"/>
        </p:scale>
        <p:origin x="-736" y="-112"/>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A291D71F-2657-BF40-9BA8-1341E8D62F20}" type="datetime1">
              <a:rPr lang="en-GB" smtClean="0"/>
              <a:pPr/>
              <a:t>03/11/2014</a:t>
            </a:fld>
            <a:endParaRPr lang="en-US" dirty="0"/>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4F5EE869-81EB-AC4C-B612-80DE4181CDD1}" type="slidenum">
              <a:rPr lang="en-US" smtClean="0"/>
              <a:pPr/>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937A70F4-2FAD-3E41-BF6C-C5B1EEDE06E7}" type="datetime1">
              <a:rPr lang="en-GB" smtClean="0"/>
              <a:pPr/>
              <a:t>03/11/2014</a:t>
            </a:fld>
            <a:endParaRPr lang="en-US" dirty="0"/>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4957A7B8-EAD2-9846-9761-91C91B5D58B6}" type="slidenum">
              <a:rPr lang="en-US" smtClean="0"/>
              <a:pPr/>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 Id="rId3" Type="http://schemas.openxmlformats.org/officeDocument/2006/relationships/image" Target="../media/image6.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6.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7686270" y="5512615"/>
            <a:ext cx="964026" cy="964028"/>
          </a:xfrm>
          <a:prstGeom prst="rect">
            <a:avLst/>
          </a:prstGeom>
        </p:spPr>
      </p:pic>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smtClean="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smtClean="0"/>
              <a:t>Sub heading</a:t>
            </a:r>
            <a:endParaRPr lang="en-US" dirty="0"/>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smtClean="0"/>
              <a:t>Insert date</a:t>
            </a:r>
            <a:endParaRPr lang="en-US" dirty="0"/>
          </a:p>
        </p:txBody>
      </p:sp>
    </p:spTree>
    <p:extLst>
      <p:ext uri="{BB962C8B-B14F-4D97-AF65-F5344CB8AC3E}">
        <p14:creationId xmlns:p14="http://schemas.microsoft.com/office/powerpoint/2010/main" val="233338568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p>
            <a:fld id="{902D5018-2030-2046-84FC-87E41EA86E42}"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smtClean="0"/>
              <a:t>Click to edit Master title style</a:t>
            </a:r>
            <a:endParaRPr lang="en-US"/>
          </a:p>
        </p:txBody>
      </p:sp>
      <p:pic>
        <p:nvPicPr>
          <p:cNvPr id="8" name="Picture 7"/>
          <p:cNvPicPr>
            <a:picLocks noChangeAspect="1"/>
          </p:cNvPicPr>
          <p:nvPr userDrawn="1"/>
        </p:nvPicPr>
        <p:blipFill>
          <a:blip r:embed="rId2"/>
          <a:stretch>
            <a:fillRect/>
          </a:stretch>
        </p:blipFill>
        <p:spPr>
          <a:xfrm>
            <a:off x="7538077" y="5514157"/>
            <a:ext cx="1222923" cy="962486"/>
          </a:xfrm>
          <a:prstGeom prst="rect">
            <a:avLst/>
          </a:prstGeom>
        </p:spPr>
      </p:pic>
    </p:spTree>
    <p:extLst>
      <p:ext uri="{BB962C8B-B14F-4D97-AF65-F5344CB8AC3E}">
        <p14:creationId xmlns:p14="http://schemas.microsoft.com/office/powerpoint/2010/main" val="157718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902D5018-2030-2046-84FC-87E41EA86E42}"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NHS England reversed ou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935" y="279908"/>
            <a:ext cx="817696" cy="509016"/>
          </a:xfrm>
          <a:prstGeom prst="rect">
            <a:avLst/>
          </a:prstGeom>
        </p:spPr>
      </p:pic>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smtClean="0"/>
              <a:t>Sub heading</a:t>
            </a:r>
            <a:endParaRPr lang="en-US" dirty="0"/>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smtClean="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4"/>
          <a:stretch>
            <a:fillRect/>
          </a:stretch>
        </p:blipFill>
        <p:spPr>
          <a:xfrm>
            <a:off x="7538077" y="5514157"/>
            <a:ext cx="1222923" cy="962486"/>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smtClean="0"/>
              <a:t>Insert date</a:t>
            </a:r>
            <a:endParaRPr lang="en-US" dirty="0"/>
          </a:p>
        </p:txBody>
      </p:sp>
    </p:spTree>
    <p:extLst>
      <p:ext uri="{BB962C8B-B14F-4D97-AF65-F5344CB8AC3E}">
        <p14:creationId xmlns:p14="http://schemas.microsoft.com/office/powerpoint/2010/main" val="283649127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4" name="Picture 3" descr="image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2" y="2480567"/>
            <a:ext cx="3746684" cy="2160734"/>
          </a:xfrm>
        </p:spPr>
        <p:txBody>
          <a:bodyPr anchor="t">
            <a:noAutofit/>
          </a:bodyPr>
          <a:lstStyle>
            <a:lvl1pPr>
              <a:defRPr sz="4800"/>
            </a:lvl1pPr>
          </a:lstStyle>
          <a:p>
            <a:r>
              <a:rPr lang="en-GB" dirty="0" smtClean="0"/>
              <a:t>Click to edit Master title style</a:t>
            </a:r>
            <a:endParaRPr lang="en-US" dirty="0"/>
          </a:p>
        </p:txBody>
      </p:sp>
      <p:sp>
        <p:nvSpPr>
          <p:cNvPr id="6" name="Content Placeholder 19"/>
          <p:cNvSpPr>
            <a:spLocks noGrp="1"/>
          </p:cNvSpPr>
          <p:nvPr>
            <p:ph sz="quarter" idx="11" hasCustomPrompt="1"/>
          </p:nvPr>
        </p:nvSpPr>
        <p:spPr>
          <a:xfrm>
            <a:off x="457200" y="4949689"/>
            <a:ext cx="3675271" cy="991523"/>
          </a:xfrm>
        </p:spPr>
        <p:txBody>
          <a:bodyPr anchor="b">
            <a:normAutofit/>
          </a:bodyPr>
          <a:lstStyle>
            <a:lvl1pPr marL="0" indent="0">
              <a:buFontTx/>
              <a:buNone/>
              <a:defRPr sz="2800">
                <a:solidFill>
                  <a:schemeClr val="accent3"/>
                </a:solidFill>
              </a:defRPr>
            </a:lvl1pPr>
          </a:lstStyle>
          <a:p>
            <a:pPr lvl="0"/>
            <a:r>
              <a:rPr lang="en-US" dirty="0" smtClean="0"/>
              <a:t>Sub heading</a:t>
            </a:r>
            <a:endParaRPr lang="en-US" dirty="0"/>
          </a:p>
        </p:txBody>
      </p:sp>
      <p:pic>
        <p:nvPicPr>
          <p:cNvPr id="9" name="Picture 8" descr="logo-a5.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8766" y="281202"/>
            <a:ext cx="816864" cy="509016"/>
          </a:xfrm>
          <a:prstGeom prst="rect">
            <a:avLst/>
          </a:prstGeom>
        </p:spPr>
      </p:pic>
      <p:sp>
        <p:nvSpPr>
          <p:cNvPr id="8" name="Content Placeholder 19"/>
          <p:cNvSpPr>
            <a:spLocks noGrp="1"/>
          </p:cNvSpPr>
          <p:nvPr>
            <p:ph sz="quarter" idx="12" hasCustomPrompt="1"/>
          </p:nvPr>
        </p:nvSpPr>
        <p:spPr>
          <a:xfrm>
            <a:off x="457200" y="5985383"/>
            <a:ext cx="4359965" cy="361031"/>
          </a:xfrm>
        </p:spPr>
        <p:txBody>
          <a:bodyPr anchor="b">
            <a:noAutofit/>
          </a:bodyPr>
          <a:lstStyle>
            <a:lvl1pPr marL="0" indent="0">
              <a:buFontTx/>
              <a:buNone/>
              <a:defRPr sz="1600">
                <a:solidFill>
                  <a:schemeClr val="accent3"/>
                </a:solidFill>
              </a:defRPr>
            </a:lvl1pPr>
          </a:lstStyle>
          <a:p>
            <a:pPr lvl="0"/>
            <a:r>
              <a:rPr lang="en-US" dirty="0" smtClean="0"/>
              <a:t>Insert date</a:t>
            </a:r>
            <a:endParaRPr lang="en-US" dirty="0"/>
          </a:p>
        </p:txBody>
      </p:sp>
    </p:spTree>
    <p:extLst>
      <p:ext uri="{BB962C8B-B14F-4D97-AF65-F5344CB8AC3E}">
        <p14:creationId xmlns:p14="http://schemas.microsoft.com/office/powerpoint/2010/main" val="35969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pic>
        <p:nvPicPr>
          <p:cNvPr id="11" name="Picture 10" descr="image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930"/>
            <a:ext cx="9144000" cy="6849070"/>
          </a:xfrm>
          <a:prstGeom prst="rect">
            <a:avLst/>
          </a:prstGeom>
        </p:spPr>
      </p:pic>
      <p:sp>
        <p:nvSpPr>
          <p:cNvPr id="7" name="Title 1"/>
          <p:cNvSpPr>
            <a:spLocks noGrp="1"/>
          </p:cNvSpPr>
          <p:nvPr>
            <p:ph type="title"/>
          </p:nvPr>
        </p:nvSpPr>
        <p:spPr>
          <a:xfrm>
            <a:off x="5230364" y="1692260"/>
            <a:ext cx="3535738" cy="2160734"/>
          </a:xfrm>
        </p:spPr>
        <p:txBody>
          <a:bodyPr anchor="t">
            <a:noAutofit/>
          </a:bodyPr>
          <a:lstStyle>
            <a:lvl1pPr>
              <a:defRPr sz="4800"/>
            </a:lvl1pPr>
          </a:lstStyle>
          <a:p>
            <a:r>
              <a:rPr lang="en-GB" dirty="0" smtClean="0"/>
              <a:t>Click to edit Master title style</a:t>
            </a:r>
            <a:endParaRPr lang="en-US" dirty="0"/>
          </a:p>
        </p:txBody>
      </p:sp>
      <p:sp>
        <p:nvSpPr>
          <p:cNvPr id="8" name="Content Placeholder 19"/>
          <p:cNvSpPr>
            <a:spLocks noGrp="1"/>
          </p:cNvSpPr>
          <p:nvPr>
            <p:ph sz="quarter" idx="11" hasCustomPrompt="1"/>
          </p:nvPr>
        </p:nvSpPr>
        <p:spPr>
          <a:xfrm>
            <a:off x="5382762" y="4993860"/>
            <a:ext cx="3383340" cy="991523"/>
          </a:xfrm>
        </p:spPr>
        <p:txBody>
          <a:bodyPr anchor="b">
            <a:normAutofit/>
          </a:bodyPr>
          <a:lstStyle>
            <a:lvl1pPr marL="0" indent="0">
              <a:buFontTx/>
              <a:buNone/>
              <a:defRPr sz="2800">
                <a:solidFill>
                  <a:schemeClr val="accent1"/>
                </a:solidFill>
              </a:defRPr>
            </a:lvl1pPr>
          </a:lstStyle>
          <a:p>
            <a:pPr lvl="0"/>
            <a:r>
              <a:rPr lang="en-US" dirty="0" smtClean="0"/>
              <a:t>Sub heading</a:t>
            </a:r>
            <a:endParaRPr lang="en-US" dirty="0"/>
          </a:p>
        </p:txBody>
      </p:sp>
      <p:pic>
        <p:nvPicPr>
          <p:cNvPr id="12" name="Picture 11" descr="logo-a5.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8766" y="281202"/>
            <a:ext cx="816864" cy="509016"/>
          </a:xfrm>
          <a:prstGeom prst="rect">
            <a:avLst/>
          </a:prstGeom>
        </p:spPr>
      </p:pic>
      <p:sp>
        <p:nvSpPr>
          <p:cNvPr id="10" name="Content Placeholder 19"/>
          <p:cNvSpPr>
            <a:spLocks noGrp="1"/>
          </p:cNvSpPr>
          <p:nvPr>
            <p:ph sz="quarter" idx="12" hasCustomPrompt="1"/>
          </p:nvPr>
        </p:nvSpPr>
        <p:spPr>
          <a:xfrm>
            <a:off x="5382763" y="5985383"/>
            <a:ext cx="3383340" cy="361031"/>
          </a:xfrm>
        </p:spPr>
        <p:txBody>
          <a:bodyPr anchor="b">
            <a:noAutofit/>
          </a:bodyPr>
          <a:lstStyle>
            <a:lvl1pPr marL="0" indent="0">
              <a:buFontTx/>
              <a:buNone/>
              <a:defRPr sz="1600">
                <a:solidFill>
                  <a:srgbClr val="00ADC6"/>
                </a:solidFill>
              </a:defRPr>
            </a:lvl1pPr>
          </a:lstStyle>
          <a:p>
            <a:pPr lvl="0"/>
            <a:r>
              <a:rPr lang="en-US" dirty="0" smtClean="0"/>
              <a:t>Insert date</a:t>
            </a:r>
            <a:endParaRPr lang="en-US" dirty="0"/>
          </a:p>
        </p:txBody>
      </p:sp>
    </p:spTree>
    <p:extLst>
      <p:ext uri="{BB962C8B-B14F-4D97-AF65-F5344CB8AC3E}">
        <p14:creationId xmlns:p14="http://schemas.microsoft.com/office/powerpoint/2010/main" val="320102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5">
    <p:spTree>
      <p:nvGrpSpPr>
        <p:cNvPr id="1" name=""/>
        <p:cNvGrpSpPr/>
        <p:nvPr/>
      </p:nvGrpSpPr>
      <p:grpSpPr>
        <a:xfrm>
          <a:off x="0" y="0"/>
          <a:ext cx="0" cy="0"/>
          <a:chOff x="0" y="0"/>
          <a:chExt cx="0" cy="0"/>
        </a:xfrm>
      </p:grpSpPr>
      <p:pic>
        <p:nvPicPr>
          <p:cNvPr id="9" name="Picture 8" descr="image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457202" y="1571824"/>
            <a:ext cx="3746684" cy="2160734"/>
          </a:xfrm>
        </p:spPr>
        <p:txBody>
          <a:bodyPr anchor="t">
            <a:noAutofit/>
          </a:bodyPr>
          <a:lstStyle>
            <a:lvl1pPr>
              <a:defRPr sz="4800"/>
            </a:lvl1pPr>
          </a:lstStyle>
          <a:p>
            <a:r>
              <a:rPr lang="en-GB" dirty="0" smtClean="0"/>
              <a:t>Click to edit Master title style</a:t>
            </a:r>
            <a:endParaRPr lang="en-US" dirty="0"/>
          </a:p>
        </p:txBody>
      </p:sp>
      <p:sp>
        <p:nvSpPr>
          <p:cNvPr id="10" name="Content Placeholder 19"/>
          <p:cNvSpPr>
            <a:spLocks noGrp="1"/>
          </p:cNvSpPr>
          <p:nvPr>
            <p:ph sz="quarter" idx="11" hasCustomPrompt="1"/>
          </p:nvPr>
        </p:nvSpPr>
        <p:spPr>
          <a:xfrm>
            <a:off x="457200" y="4949689"/>
            <a:ext cx="3675271" cy="991523"/>
          </a:xfrm>
        </p:spPr>
        <p:txBody>
          <a:bodyPr anchor="b">
            <a:normAutofit/>
          </a:bodyPr>
          <a:lstStyle>
            <a:lvl1pPr marL="0" indent="0">
              <a:buFontTx/>
              <a:buNone/>
              <a:defRPr sz="2800">
                <a:solidFill>
                  <a:schemeClr val="accent3"/>
                </a:solidFill>
              </a:defRPr>
            </a:lvl1pPr>
          </a:lstStyle>
          <a:p>
            <a:pPr lvl="0"/>
            <a:r>
              <a:rPr lang="en-US" dirty="0" smtClean="0"/>
              <a:t>Sub heading</a:t>
            </a:r>
            <a:endParaRPr lang="en-US" dirty="0"/>
          </a:p>
        </p:txBody>
      </p:sp>
      <p:pic>
        <p:nvPicPr>
          <p:cNvPr id="12" name="Picture 11" descr="NHS England reversed ou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935" y="279908"/>
            <a:ext cx="817696" cy="509016"/>
          </a:xfrm>
          <a:prstGeom prst="rect">
            <a:avLst/>
          </a:prstGeom>
        </p:spPr>
      </p:pic>
      <p:sp>
        <p:nvSpPr>
          <p:cNvPr id="7" name="Content Placeholder 19"/>
          <p:cNvSpPr>
            <a:spLocks noGrp="1"/>
          </p:cNvSpPr>
          <p:nvPr>
            <p:ph sz="quarter" idx="12" hasCustomPrompt="1"/>
          </p:nvPr>
        </p:nvSpPr>
        <p:spPr>
          <a:xfrm>
            <a:off x="457200" y="5985383"/>
            <a:ext cx="3675271" cy="361031"/>
          </a:xfrm>
        </p:spPr>
        <p:txBody>
          <a:bodyPr anchor="b">
            <a:noAutofit/>
          </a:bodyPr>
          <a:lstStyle>
            <a:lvl1pPr marL="0" indent="0">
              <a:buFontTx/>
              <a:buNone/>
              <a:defRPr sz="1600">
                <a:solidFill>
                  <a:schemeClr val="accent3"/>
                </a:solidFill>
              </a:defRPr>
            </a:lvl1pPr>
          </a:lstStyle>
          <a:p>
            <a:pPr lvl="0"/>
            <a:r>
              <a:rPr lang="en-US" dirty="0" smtClean="0"/>
              <a:t>Insert date</a:t>
            </a:r>
            <a:endParaRPr lang="en-US" dirty="0"/>
          </a:p>
        </p:txBody>
      </p:sp>
    </p:spTree>
    <p:extLst>
      <p:ext uri="{BB962C8B-B14F-4D97-AF65-F5344CB8AC3E}">
        <p14:creationId xmlns:p14="http://schemas.microsoft.com/office/powerpoint/2010/main" val="2572997404"/>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6">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0"/>
            <a:ext cx="9144000" cy="6858000"/>
          </a:xfrm>
          <a:prstGeom prst="rect">
            <a:avLst/>
          </a:prstGeom>
        </p:spPr>
      </p:pic>
      <p:sp>
        <p:nvSpPr>
          <p:cNvPr id="5" name="Title 1"/>
          <p:cNvSpPr>
            <a:spLocks noGrp="1"/>
          </p:cNvSpPr>
          <p:nvPr>
            <p:ph type="title"/>
          </p:nvPr>
        </p:nvSpPr>
        <p:spPr>
          <a:xfrm>
            <a:off x="5230364" y="1692260"/>
            <a:ext cx="3535738" cy="2160734"/>
          </a:xfrm>
        </p:spPr>
        <p:txBody>
          <a:bodyPr anchor="t">
            <a:noAutofit/>
          </a:bodyPr>
          <a:lstStyle>
            <a:lvl1pPr>
              <a:defRPr sz="4800"/>
            </a:lvl1pPr>
          </a:lstStyle>
          <a:p>
            <a:r>
              <a:rPr lang="en-GB" dirty="0" smtClean="0"/>
              <a:t>Click to edit Master title style</a:t>
            </a:r>
            <a:endParaRPr lang="en-US" dirty="0"/>
          </a:p>
        </p:txBody>
      </p:sp>
      <p:sp>
        <p:nvSpPr>
          <p:cNvPr id="6" name="Content Placeholder 19"/>
          <p:cNvSpPr>
            <a:spLocks noGrp="1"/>
          </p:cNvSpPr>
          <p:nvPr>
            <p:ph sz="quarter" idx="11" hasCustomPrompt="1"/>
          </p:nvPr>
        </p:nvSpPr>
        <p:spPr>
          <a:xfrm>
            <a:off x="5382762" y="4993860"/>
            <a:ext cx="3383340" cy="991523"/>
          </a:xfrm>
        </p:spPr>
        <p:txBody>
          <a:bodyPr anchor="b">
            <a:normAutofit/>
          </a:bodyPr>
          <a:lstStyle>
            <a:lvl1pPr marL="0" indent="0">
              <a:buFontTx/>
              <a:buNone/>
              <a:defRPr sz="2800">
                <a:solidFill>
                  <a:schemeClr val="accent3"/>
                </a:solidFill>
              </a:defRPr>
            </a:lvl1pPr>
          </a:lstStyle>
          <a:p>
            <a:pPr lvl="0"/>
            <a:r>
              <a:rPr lang="en-US" dirty="0" smtClean="0"/>
              <a:t>Sub heading</a:t>
            </a:r>
            <a:endParaRPr lang="en-US" dirty="0"/>
          </a:p>
        </p:txBody>
      </p:sp>
      <p:pic>
        <p:nvPicPr>
          <p:cNvPr id="10" name="Picture 9" descr="logo-a5.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8766" y="281202"/>
            <a:ext cx="816864" cy="509016"/>
          </a:xfrm>
          <a:prstGeom prst="rect">
            <a:avLst/>
          </a:prstGeom>
        </p:spPr>
      </p:pic>
      <p:sp>
        <p:nvSpPr>
          <p:cNvPr id="8" name="Content Placeholder 19"/>
          <p:cNvSpPr>
            <a:spLocks noGrp="1"/>
          </p:cNvSpPr>
          <p:nvPr>
            <p:ph sz="quarter" idx="12" hasCustomPrompt="1"/>
          </p:nvPr>
        </p:nvSpPr>
        <p:spPr>
          <a:xfrm>
            <a:off x="5382763" y="5985383"/>
            <a:ext cx="3383340" cy="361031"/>
          </a:xfrm>
        </p:spPr>
        <p:txBody>
          <a:bodyPr anchor="b">
            <a:noAutofit/>
          </a:bodyPr>
          <a:lstStyle>
            <a:lvl1pPr marL="0" indent="0">
              <a:buFontTx/>
              <a:buNone/>
              <a:defRPr sz="1600">
                <a:solidFill>
                  <a:srgbClr val="003893"/>
                </a:solidFill>
              </a:defRPr>
            </a:lvl1pPr>
          </a:lstStyle>
          <a:p>
            <a:pPr lvl="0"/>
            <a:r>
              <a:rPr lang="en-US" dirty="0" smtClean="0"/>
              <a:t>Insert date</a:t>
            </a:r>
            <a:endParaRPr lang="en-US" dirty="0"/>
          </a:p>
        </p:txBody>
      </p:sp>
    </p:spTree>
    <p:extLst>
      <p:ext uri="{BB962C8B-B14F-4D97-AF65-F5344CB8AC3E}">
        <p14:creationId xmlns:p14="http://schemas.microsoft.com/office/powerpoint/2010/main" val="296007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NHS England reversed 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935" y="279908"/>
            <a:ext cx="817696" cy="509016"/>
          </a:xfrm>
          <a:prstGeom prst="rect">
            <a:avLst/>
          </a:prstGeom>
        </p:spPr>
      </p:pic>
      <p:pic>
        <p:nvPicPr>
          <p:cNvPr id="7" name="Picture 6" descr="Untitled-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smtClean="0"/>
              <a:t>Name Surname</a:t>
            </a:r>
            <a:endParaRPr lang="en-US" dirty="0"/>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smtClean="0">
                <a:solidFill>
                  <a:schemeClr val="bg1"/>
                </a:solidFill>
                <a:latin typeface="+mn-lt"/>
                <a:cs typeface="Arial"/>
              </a:rPr>
              <a:t>“You can use this slide to pull out a quote. Use point size 36.”</a:t>
            </a:r>
            <a:endParaRPr lang="en-US" sz="3600" b="0" dirty="0">
              <a:solidFill>
                <a:schemeClr val="bg1"/>
              </a:solidFill>
            </a:endParaRPr>
          </a:p>
        </p:txBody>
      </p:sp>
    </p:spTree>
    <p:extLst>
      <p:ext uri="{BB962C8B-B14F-4D97-AF65-F5344CB8AC3E}">
        <p14:creationId xmlns:p14="http://schemas.microsoft.com/office/powerpoint/2010/main" val="357955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1">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0" y="0"/>
            <a:ext cx="9144000" cy="6858000"/>
          </a:xfrm>
          <a:prstGeom prst="rect">
            <a:avLst/>
          </a:prstGeom>
        </p:spPr>
      </p:pic>
      <p:pic>
        <p:nvPicPr>
          <p:cNvPr id="8" name="Picture 7" descr="logo-a5.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6" name="Title 1"/>
          <p:cNvSpPr>
            <a:spLocks noGrp="1"/>
          </p:cNvSpPr>
          <p:nvPr>
            <p:ph type="title"/>
          </p:nvPr>
        </p:nvSpPr>
        <p:spPr>
          <a:xfrm>
            <a:off x="457202" y="1692260"/>
            <a:ext cx="3535738" cy="2160734"/>
          </a:xfrm>
        </p:spPr>
        <p:txBody>
          <a:bodyPr anchor="t">
            <a:noAutofit/>
          </a:bodyPr>
          <a:lstStyle>
            <a:lvl1pPr>
              <a:defRPr sz="4800"/>
            </a:lvl1pPr>
          </a:lstStyle>
          <a:p>
            <a:r>
              <a:rPr lang="en-GB" dirty="0" smtClean="0"/>
              <a:t>Click to edit Master title style</a:t>
            </a:r>
            <a:endParaRPr lang="en-US" dirty="0"/>
          </a:p>
        </p:txBody>
      </p:sp>
    </p:spTree>
    <p:extLst>
      <p:ext uri="{BB962C8B-B14F-4D97-AF65-F5344CB8AC3E}">
        <p14:creationId xmlns:p14="http://schemas.microsoft.com/office/powerpoint/2010/main" val="323289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9144000" cy="6858000"/>
          </a:xfrm>
          <a:prstGeom prst="rect">
            <a:avLst/>
          </a:prstGeom>
        </p:spPr>
      </p:pic>
      <p:sp>
        <p:nvSpPr>
          <p:cNvPr id="5" name="Title 1"/>
          <p:cNvSpPr>
            <a:spLocks noGrp="1"/>
          </p:cNvSpPr>
          <p:nvPr>
            <p:ph type="title"/>
          </p:nvPr>
        </p:nvSpPr>
        <p:spPr>
          <a:xfrm>
            <a:off x="5230364" y="1692260"/>
            <a:ext cx="3535738" cy="2160734"/>
          </a:xfrm>
        </p:spPr>
        <p:txBody>
          <a:bodyPr anchor="t">
            <a:noAutofit/>
          </a:bodyPr>
          <a:lstStyle>
            <a:lvl1pPr>
              <a:defRPr sz="4800"/>
            </a:lvl1pPr>
          </a:lstStyle>
          <a:p>
            <a:r>
              <a:rPr lang="en-GB" dirty="0" smtClean="0"/>
              <a:t>Click to edit Master title style</a:t>
            </a:r>
            <a:endParaRPr lang="en-US" dirty="0"/>
          </a:p>
        </p:txBody>
      </p:sp>
      <p:pic>
        <p:nvPicPr>
          <p:cNvPr id="6" name="Picture 5" descr="logo-a5.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Tree>
    <p:extLst>
      <p:ext uri="{BB962C8B-B14F-4D97-AF65-F5344CB8AC3E}">
        <p14:creationId xmlns:p14="http://schemas.microsoft.com/office/powerpoint/2010/main" val="38514199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14" name="Picture 13" descr="logo-a5.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902D5018-2030-2046-84FC-87E41EA86E42}" type="slidenum">
              <a:rPr lang="en-US" smtClean="0"/>
              <a:pPr/>
              <a:t>‹#›</a:t>
            </a:fld>
            <a:endParaRPr lang="en-US" dirty="0"/>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smtClean="0">
                <a:solidFill>
                  <a:schemeClr val="tx1"/>
                </a:solidFill>
                <a:latin typeface="Arial"/>
                <a:ea typeface="+mn-ea"/>
                <a:cs typeface="Arial"/>
              </a:rPr>
              <a:t>www.england.nhs.uk</a:t>
            </a:r>
          </a:p>
        </p:txBody>
      </p:sp>
      <p:sp>
        <p:nvSpPr>
          <p:cNvPr id="26" name="Title Placeholder 1"/>
          <p:cNvSpPr>
            <a:spLocks noGrp="1"/>
          </p:cNvSpPr>
          <p:nvPr>
            <p:ph type="title"/>
          </p:nvPr>
        </p:nvSpPr>
        <p:spPr>
          <a:xfrm>
            <a:off x="457201" y="749912"/>
            <a:ext cx="7356815"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4" r:id="rId3"/>
    <p:sldLayoutId id="2147483675" r:id="rId4"/>
    <p:sldLayoutId id="2147483676" r:id="rId5"/>
    <p:sldLayoutId id="2147483677" r:id="rId6"/>
    <p:sldLayoutId id="2147483680" r:id="rId7"/>
    <p:sldLayoutId id="2147483672" r:id="rId8"/>
    <p:sldLayoutId id="2147483679" r:id="rId9"/>
    <p:sldLayoutId id="2147483650" r:id="rId10"/>
    <p:sldLayoutId id="2147483678" r:id="rId11"/>
  </p:sldLayoutIdLst>
  <p:timing>
    <p:tnLst>
      <p:par>
        <p:cTn xmlns:p14="http://schemas.microsoft.com/office/powerpoint/2010/main" id="1" dur="indefinite" restart="never" nodeType="tmRoot"/>
      </p:par>
    </p:tnLst>
  </p:timing>
  <p:hf sldNum="0" hdr="0" ftr="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457202" y="487994"/>
            <a:ext cx="3746684" cy="2160734"/>
          </a:xfrm>
        </p:spPr>
        <p:txBody>
          <a:bodyPr/>
          <a:lstStyle/>
          <a:p>
            <a:r>
              <a:rPr lang="en-US" sz="3200" dirty="0" smtClean="0"/>
              <a:t>The NHS Complaints System</a:t>
            </a:r>
            <a:endParaRPr lang="en-US" sz="3200" dirty="0"/>
          </a:p>
        </p:txBody>
      </p:sp>
      <p:sp>
        <p:nvSpPr>
          <p:cNvPr id="26" name="Content Placeholder 25"/>
          <p:cNvSpPr>
            <a:spLocks noGrp="1"/>
          </p:cNvSpPr>
          <p:nvPr>
            <p:ph sz="quarter" idx="11"/>
          </p:nvPr>
        </p:nvSpPr>
        <p:spPr>
          <a:xfrm>
            <a:off x="334371" y="3257367"/>
            <a:ext cx="3675271" cy="991523"/>
          </a:xfrm>
        </p:spPr>
        <p:txBody>
          <a:bodyPr>
            <a:noAutofit/>
          </a:bodyPr>
          <a:lstStyle/>
          <a:p>
            <a:r>
              <a:rPr lang="en-US" sz="1600" b="1" dirty="0" smtClean="0">
                <a:solidFill>
                  <a:srgbClr val="0070C0"/>
                </a:solidFill>
              </a:rPr>
              <a:t>Kevin Holton</a:t>
            </a:r>
          </a:p>
          <a:p>
            <a:r>
              <a:rPr lang="en-US" sz="1600" dirty="0" smtClean="0">
                <a:solidFill>
                  <a:srgbClr val="0070C0"/>
                </a:solidFill>
              </a:rPr>
              <a:t>Deputy Director of Patient Experience</a:t>
            </a:r>
          </a:p>
          <a:p>
            <a:r>
              <a:rPr lang="en-US" sz="1600" dirty="0" smtClean="0">
                <a:solidFill>
                  <a:srgbClr val="0070C0"/>
                </a:solidFill>
              </a:rPr>
              <a:t>NHS England</a:t>
            </a:r>
            <a:endParaRPr lang="en-US" sz="1600" dirty="0">
              <a:solidFill>
                <a:srgbClr val="0070C0"/>
              </a:solidFill>
            </a:endParaRPr>
          </a:p>
        </p:txBody>
      </p:sp>
      <p:sp>
        <p:nvSpPr>
          <p:cNvPr id="27" name="Content Placeholder 26"/>
          <p:cNvSpPr>
            <a:spLocks noGrp="1"/>
          </p:cNvSpPr>
          <p:nvPr>
            <p:ph sz="quarter" idx="12"/>
          </p:nvPr>
        </p:nvSpPr>
        <p:spPr>
          <a:xfrm>
            <a:off x="334371" y="4736183"/>
            <a:ext cx="4359965" cy="361031"/>
          </a:xfrm>
        </p:spPr>
        <p:txBody>
          <a:bodyPr/>
          <a:lstStyle/>
          <a:p>
            <a:r>
              <a:rPr lang="en-US" dirty="0" smtClean="0">
                <a:solidFill>
                  <a:srgbClr val="0070C0"/>
                </a:solidFill>
              </a:rPr>
              <a:t>HAPIA Conference</a:t>
            </a:r>
          </a:p>
          <a:p>
            <a:r>
              <a:rPr lang="en-US" dirty="0" smtClean="0">
                <a:solidFill>
                  <a:srgbClr val="0070C0"/>
                </a:solidFill>
              </a:rPr>
              <a:t>30</a:t>
            </a:r>
            <a:r>
              <a:rPr lang="en-US" baseline="30000" dirty="0" smtClean="0">
                <a:solidFill>
                  <a:srgbClr val="0070C0"/>
                </a:solidFill>
              </a:rPr>
              <a:t>th</a:t>
            </a:r>
            <a:r>
              <a:rPr lang="en-US" dirty="0" smtClean="0">
                <a:solidFill>
                  <a:srgbClr val="0070C0"/>
                </a:solidFill>
              </a:rPr>
              <a:t> October 2014</a:t>
            </a:r>
            <a:endParaRPr lang="en-US" dirty="0">
              <a:solidFill>
                <a:srgbClr val="0070C0"/>
              </a:solidFill>
            </a:endParaRPr>
          </a:p>
        </p:txBody>
      </p:sp>
    </p:spTree>
    <p:extLst>
      <p:ext uri="{BB962C8B-B14F-4D97-AF65-F5344CB8AC3E}">
        <p14:creationId xmlns:p14="http://schemas.microsoft.com/office/powerpoint/2010/main" val="833375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0295"/>
            <a:ext cx="8400197" cy="3950736"/>
          </a:xfrm>
        </p:spPr>
        <p:txBody>
          <a:bodyPr>
            <a:noAutofit/>
          </a:bodyPr>
          <a:lstStyle/>
          <a:p>
            <a:pPr marL="0" indent="0">
              <a:buNone/>
            </a:pPr>
            <a:r>
              <a:rPr lang="en-GB" sz="1600" b="1" dirty="0" err="1" smtClean="0"/>
              <a:t>Healthwatch</a:t>
            </a:r>
            <a:r>
              <a:rPr lang="en-GB" sz="1600" b="1" dirty="0" smtClean="0"/>
              <a:t> </a:t>
            </a:r>
            <a:r>
              <a:rPr lang="en-GB" sz="1600" b="1" i="1" dirty="0" smtClean="0"/>
              <a:t>Suffering in Silence </a:t>
            </a:r>
            <a:r>
              <a:rPr lang="en-GB" sz="1600" b="1" dirty="0" smtClean="0"/>
              <a:t>published October</a:t>
            </a:r>
          </a:p>
          <a:p>
            <a:pPr marL="0" indent="0">
              <a:buNone/>
            </a:pPr>
            <a:endParaRPr lang="en-GB" sz="1600" dirty="0"/>
          </a:p>
          <a:p>
            <a:pPr marL="0" lvl="0" indent="0">
              <a:buNone/>
            </a:pPr>
            <a:r>
              <a:rPr lang="en-GB" sz="1600" dirty="0" smtClean="0"/>
              <a:t>Recommendations include:</a:t>
            </a:r>
          </a:p>
          <a:p>
            <a:pPr lvl="0"/>
            <a:r>
              <a:rPr lang="en-GB" sz="1600" dirty="0" smtClean="0"/>
              <a:t>Complaints </a:t>
            </a:r>
            <a:r>
              <a:rPr lang="en-GB" sz="1600" dirty="0"/>
              <a:t>from worried </a:t>
            </a:r>
            <a:r>
              <a:rPr lang="en-GB" sz="1600" dirty="0" smtClean="0"/>
              <a:t>bystanders</a:t>
            </a:r>
            <a:r>
              <a:rPr lang="en-GB" sz="1600" dirty="0"/>
              <a:t> </a:t>
            </a:r>
          </a:p>
          <a:p>
            <a:pPr lvl="0"/>
            <a:r>
              <a:rPr lang="en-GB" sz="1600" dirty="0"/>
              <a:t>Ensure people have access to clear, up to date, consistent and accessible information  </a:t>
            </a:r>
          </a:p>
          <a:p>
            <a:pPr lvl="0"/>
            <a:r>
              <a:rPr lang="en-GB" sz="1600" dirty="0"/>
              <a:t>Review of </a:t>
            </a:r>
            <a:r>
              <a:rPr lang="en-GB" sz="1600" dirty="0" smtClean="0"/>
              <a:t>PALS</a:t>
            </a:r>
            <a:r>
              <a:rPr lang="en-GB" sz="1600" dirty="0"/>
              <a:t> </a:t>
            </a:r>
          </a:p>
          <a:p>
            <a:pPr lvl="0"/>
            <a:r>
              <a:rPr lang="en-GB" sz="1600" dirty="0"/>
              <a:t>Consumers to have control over the pace of their </a:t>
            </a:r>
            <a:r>
              <a:rPr lang="en-GB" sz="1600" dirty="0" smtClean="0"/>
              <a:t>complaints</a:t>
            </a:r>
          </a:p>
          <a:p>
            <a:pPr marL="0" lvl="0" indent="0">
              <a:buNone/>
            </a:pPr>
            <a:endParaRPr lang="en-GB" sz="1600" dirty="0"/>
          </a:p>
          <a:p>
            <a:pPr marL="0" lvl="0" indent="0">
              <a:buNone/>
            </a:pPr>
            <a:r>
              <a:rPr lang="en-GB" sz="1600" b="1" dirty="0" smtClean="0"/>
              <a:t>Public Health Ombudsman</a:t>
            </a:r>
          </a:p>
          <a:p>
            <a:pPr marL="0" indent="0">
              <a:buNone/>
            </a:pPr>
            <a:endParaRPr lang="en-GB" altLang="en-US" sz="1600" dirty="0" smtClean="0"/>
          </a:p>
          <a:p>
            <a:pPr marL="0" indent="0">
              <a:buNone/>
            </a:pPr>
            <a:r>
              <a:rPr lang="en-GB" altLang="en-US" sz="1600" dirty="0" smtClean="0">
                <a:solidFill>
                  <a:srgbClr val="000000"/>
                </a:solidFill>
                <a:latin typeface="Trebuchet MS" panose="020B0603020202020204" pitchFamily="34" charset="0"/>
                <a:ea typeface="Calibri" panose="020F0502020204030204" pitchFamily="34" charset="0"/>
                <a:cs typeface="Times New Roman" panose="02020603050405020304" pitchFamily="18" charset="0"/>
              </a:rPr>
              <a:t>Failings </a:t>
            </a:r>
            <a:r>
              <a:rPr lang="en-GB" altLang="en-US" sz="1600"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in NHS and poor government complaint </a:t>
            </a:r>
            <a:r>
              <a:rPr lang="en-GB" altLang="en-US" sz="1600" dirty="0" smtClean="0">
                <a:solidFill>
                  <a:srgbClr val="000000"/>
                </a:solidFill>
                <a:latin typeface="Trebuchet MS" panose="020B0603020202020204" pitchFamily="34" charset="0"/>
                <a:ea typeface="Calibri" panose="020F0502020204030204" pitchFamily="34" charset="0"/>
                <a:cs typeface="Times New Roman" panose="02020603050405020304" pitchFamily="18" charset="0"/>
              </a:rPr>
              <a:t>handling highlighting 161 cases in public sector including many relating to discharge arrangements, poor treatment </a:t>
            </a:r>
            <a:r>
              <a:rPr lang="en-GB" altLang="en-US" sz="1600" dirty="0" err="1" smtClean="0">
                <a:solidFill>
                  <a:srgbClr val="000000"/>
                </a:solidFill>
                <a:latin typeface="Trebuchet MS" panose="020B0603020202020204" pitchFamily="34" charset="0"/>
                <a:ea typeface="Calibri" panose="020F0502020204030204" pitchFamily="34" charset="0"/>
                <a:cs typeface="Times New Roman" panose="02020603050405020304" pitchFamily="18" charset="0"/>
              </a:rPr>
              <a:t>etc</a:t>
            </a:r>
            <a:endParaRPr lang="en-GB" sz="1600" dirty="0"/>
          </a:p>
        </p:txBody>
      </p:sp>
      <p:sp>
        <p:nvSpPr>
          <p:cNvPr id="3" name="Title 2"/>
          <p:cNvSpPr>
            <a:spLocks noGrp="1"/>
          </p:cNvSpPr>
          <p:nvPr>
            <p:ph type="title"/>
          </p:nvPr>
        </p:nvSpPr>
        <p:spPr/>
        <p:txBody>
          <a:bodyPr/>
          <a:lstStyle/>
          <a:p>
            <a:r>
              <a:rPr lang="en-GB" dirty="0" smtClean="0"/>
              <a:t>Recent reports….</a:t>
            </a:r>
            <a:endParaRPr lang="en-GB" dirty="0"/>
          </a:p>
        </p:txBody>
      </p:sp>
    </p:spTree>
    <p:extLst>
      <p:ext uri="{BB962C8B-B14F-4D97-AF65-F5344CB8AC3E}">
        <p14:creationId xmlns:p14="http://schemas.microsoft.com/office/powerpoint/2010/main" val="1954915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32764"/>
            <a:ext cx="8454788" cy="4749421"/>
          </a:xfrm>
        </p:spPr>
        <p:txBody>
          <a:bodyPr>
            <a:noAutofit/>
          </a:bodyPr>
          <a:lstStyle/>
          <a:p>
            <a:r>
              <a:rPr lang="en-GB" sz="1600" dirty="0" smtClean="0"/>
              <a:t>We have made some progress since the reforms were put in place in April 2014, but still have a long way to go…</a:t>
            </a:r>
          </a:p>
          <a:p>
            <a:endParaRPr lang="en-GB" sz="1600" dirty="0"/>
          </a:p>
          <a:p>
            <a:r>
              <a:rPr lang="en-GB" sz="1600" dirty="0" smtClean="0"/>
              <a:t>Need to review complaint handling in primary care and dentistry and drive up standards</a:t>
            </a:r>
          </a:p>
          <a:p>
            <a:endParaRPr lang="en-GB" sz="1600" dirty="0"/>
          </a:p>
          <a:p>
            <a:r>
              <a:rPr lang="en-GB" sz="1600" dirty="0" smtClean="0"/>
              <a:t>Need to align complaints information with other forms of feedback and ensure staff are able to act</a:t>
            </a:r>
          </a:p>
          <a:p>
            <a:endParaRPr lang="en-GB" sz="1600" dirty="0"/>
          </a:p>
          <a:p>
            <a:r>
              <a:rPr lang="en-GB" sz="1600" dirty="0" smtClean="0"/>
              <a:t>Need to look at support people receive through advocacy arrangements, which have been given to Local Authorities and also the PALS function</a:t>
            </a:r>
          </a:p>
          <a:p>
            <a:endParaRPr lang="en-GB" sz="1600" dirty="0"/>
          </a:p>
          <a:p>
            <a:r>
              <a:rPr lang="en-GB" sz="1600" dirty="0" smtClean="0"/>
              <a:t>Need to work much more closely with other key stakeholder organisations to ensure we share information and help develop a process that tries to remove some of the existing complexity </a:t>
            </a:r>
          </a:p>
          <a:p>
            <a:endParaRPr lang="en-GB" sz="1600" dirty="0"/>
          </a:p>
          <a:p>
            <a:r>
              <a:rPr lang="en-GB" sz="1600" dirty="0" smtClean="0"/>
              <a:t>Need better signposting of information and publish examples of change happening as a result of complaints</a:t>
            </a:r>
          </a:p>
          <a:p>
            <a:pPr marL="0" indent="0">
              <a:buNone/>
            </a:pPr>
            <a:endParaRPr lang="en-GB" sz="1400" dirty="0"/>
          </a:p>
        </p:txBody>
      </p:sp>
      <p:sp>
        <p:nvSpPr>
          <p:cNvPr id="3" name="Title 2"/>
          <p:cNvSpPr>
            <a:spLocks noGrp="1"/>
          </p:cNvSpPr>
          <p:nvPr>
            <p:ph type="title"/>
          </p:nvPr>
        </p:nvSpPr>
        <p:spPr>
          <a:xfrm>
            <a:off x="457201" y="382138"/>
            <a:ext cx="7356815" cy="750626"/>
          </a:xfrm>
        </p:spPr>
        <p:txBody>
          <a:bodyPr/>
          <a:lstStyle/>
          <a:p>
            <a:r>
              <a:rPr lang="en-GB" dirty="0" smtClean="0"/>
              <a:t>What needs to happen next….</a:t>
            </a:r>
            <a:endParaRPr lang="en-GB" dirty="0"/>
          </a:p>
        </p:txBody>
      </p:sp>
    </p:spTree>
    <p:extLst>
      <p:ext uri="{BB962C8B-B14F-4D97-AF65-F5344CB8AC3E}">
        <p14:creationId xmlns:p14="http://schemas.microsoft.com/office/powerpoint/2010/main" val="13265049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531548"/>
            <a:ext cx="7356815" cy="667725"/>
          </a:xfrm>
        </p:spPr>
        <p:txBody>
          <a:bodyPr/>
          <a:lstStyle/>
          <a:p>
            <a:r>
              <a:rPr lang="en-US" dirty="0" smtClean="0"/>
              <a:t>What do we want to achieve? </a:t>
            </a:r>
            <a:endParaRPr lang="en-US" dirty="0"/>
          </a:p>
        </p:txBody>
      </p:sp>
      <p:sp>
        <p:nvSpPr>
          <p:cNvPr id="2" name="Rectangle 1"/>
          <p:cNvSpPr/>
          <p:nvPr/>
        </p:nvSpPr>
        <p:spPr>
          <a:xfrm>
            <a:off x="232013" y="1320332"/>
            <a:ext cx="8516202" cy="4524315"/>
          </a:xfrm>
          <a:prstGeom prst="rect">
            <a:avLst/>
          </a:prstGeom>
        </p:spPr>
        <p:txBody>
          <a:bodyPr wrap="square">
            <a:spAutoFit/>
          </a:bodyPr>
          <a:lstStyle/>
          <a:p>
            <a:pPr marL="285750" indent="-285750">
              <a:buFont typeface="Arial" panose="020B0604020202020204" pitchFamily="34" charset="0"/>
              <a:buChar char="•"/>
            </a:pPr>
            <a:r>
              <a:rPr lang="en-US" dirty="0" smtClean="0"/>
              <a:t>Proper signposting </a:t>
            </a:r>
          </a:p>
          <a:p>
            <a:endParaRPr lang="en-US" dirty="0" smtClean="0"/>
          </a:p>
          <a:p>
            <a:pPr marL="285750" indent="-285750">
              <a:buFont typeface="Arial" panose="020B0604020202020204" pitchFamily="34" charset="0"/>
              <a:buChar char="•"/>
            </a:pPr>
            <a:r>
              <a:rPr lang="en-US" dirty="0" smtClean="0"/>
              <a:t>Ensure </a:t>
            </a:r>
            <a:r>
              <a:rPr lang="en-US" dirty="0"/>
              <a:t>that people can give feedback </a:t>
            </a:r>
            <a:r>
              <a:rPr lang="en-US" dirty="0" smtClean="0"/>
              <a:t> - and </a:t>
            </a:r>
            <a:r>
              <a:rPr lang="en-US" dirty="0"/>
              <a:t>where feedback provided staff can act</a:t>
            </a:r>
          </a:p>
          <a:p>
            <a:endParaRPr lang="en-US" dirty="0"/>
          </a:p>
          <a:p>
            <a:pPr marL="285750" indent="-285750">
              <a:buFont typeface="Arial" panose="020B0604020202020204" pitchFamily="34" charset="0"/>
              <a:buChar char="•"/>
            </a:pPr>
            <a:r>
              <a:rPr lang="en-US" dirty="0"/>
              <a:t>That the quality of complaints handling improves across the NHS including hospitals, primary care and dentistry</a:t>
            </a:r>
          </a:p>
          <a:p>
            <a:endParaRPr lang="en-US" dirty="0"/>
          </a:p>
          <a:p>
            <a:pPr marL="285750" indent="-285750">
              <a:buFont typeface="Arial" panose="020B0604020202020204" pitchFamily="34" charset="0"/>
              <a:buChar char="•"/>
            </a:pPr>
            <a:r>
              <a:rPr lang="en-US" dirty="0"/>
              <a:t>That there is full and proper engagement with the person complaining and clarity about what the person wants from their complaint</a:t>
            </a:r>
          </a:p>
          <a:p>
            <a:endParaRPr lang="en-US" dirty="0"/>
          </a:p>
          <a:p>
            <a:pPr marL="285750" indent="-285750">
              <a:buFont typeface="Arial" panose="020B0604020202020204" pitchFamily="34" charset="0"/>
              <a:buChar char="•"/>
            </a:pPr>
            <a:r>
              <a:rPr lang="en-US" dirty="0" smtClean="0"/>
              <a:t>Much </a:t>
            </a:r>
            <a:r>
              <a:rPr lang="en-US" dirty="0"/>
              <a:t>more focus on quality and outcomes rather than meeting deadlines</a:t>
            </a:r>
          </a:p>
          <a:p>
            <a:endParaRPr lang="en-US" dirty="0"/>
          </a:p>
          <a:p>
            <a:pPr marL="285750" indent="-285750">
              <a:buFont typeface="Arial" panose="020B0604020202020204" pitchFamily="34" charset="0"/>
              <a:buChar char="•"/>
            </a:pPr>
            <a:r>
              <a:rPr lang="en-US" dirty="0"/>
              <a:t>That we collectively learn from feedback and </a:t>
            </a:r>
            <a:r>
              <a:rPr lang="en-US" dirty="0" smtClean="0"/>
              <a:t>there is appropriate redress and complaints and feedback inform how </a:t>
            </a:r>
            <a:r>
              <a:rPr lang="en-US" dirty="0"/>
              <a:t>care is provided at a local level and </a:t>
            </a:r>
            <a:r>
              <a:rPr lang="en-US" dirty="0" smtClean="0"/>
              <a:t>help inform commissioning decisions and that </a:t>
            </a:r>
            <a:r>
              <a:rPr lang="en-US" dirty="0"/>
              <a:t>services improve as a result</a:t>
            </a:r>
          </a:p>
        </p:txBody>
      </p:sp>
    </p:spTree>
    <p:extLst>
      <p:ext uri="{BB962C8B-B14F-4D97-AF65-F5344CB8AC3E}">
        <p14:creationId xmlns:p14="http://schemas.microsoft.com/office/powerpoint/2010/main" val="2871892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531548"/>
            <a:ext cx="7356815" cy="667725"/>
          </a:xfrm>
        </p:spPr>
        <p:txBody>
          <a:bodyPr/>
          <a:lstStyle/>
          <a:p>
            <a:r>
              <a:rPr lang="en-US" dirty="0" smtClean="0"/>
              <a:t>What do we want to achieve? </a:t>
            </a:r>
            <a:endParaRPr lang="en-US" dirty="0"/>
          </a:p>
        </p:txBody>
      </p:sp>
      <p:sp>
        <p:nvSpPr>
          <p:cNvPr id="2" name="Rectangle 1"/>
          <p:cNvSpPr/>
          <p:nvPr/>
        </p:nvSpPr>
        <p:spPr>
          <a:xfrm>
            <a:off x="232013" y="1320332"/>
            <a:ext cx="8516202" cy="4524315"/>
          </a:xfrm>
          <a:prstGeom prst="rect">
            <a:avLst/>
          </a:prstGeom>
        </p:spPr>
        <p:txBody>
          <a:bodyPr wrap="square">
            <a:spAutoFit/>
          </a:bodyPr>
          <a:lstStyle/>
          <a:p>
            <a:pPr marL="285750" indent="-285750">
              <a:buFont typeface="Arial" panose="020B0604020202020204" pitchFamily="34" charset="0"/>
              <a:buChar char="•"/>
            </a:pPr>
            <a:r>
              <a:rPr lang="en-US" dirty="0" smtClean="0"/>
              <a:t>Proper signposting </a:t>
            </a:r>
          </a:p>
          <a:p>
            <a:endParaRPr lang="en-US" dirty="0" smtClean="0"/>
          </a:p>
          <a:p>
            <a:pPr marL="285750" indent="-285750">
              <a:buFont typeface="Arial" panose="020B0604020202020204" pitchFamily="34" charset="0"/>
              <a:buChar char="•"/>
            </a:pPr>
            <a:r>
              <a:rPr lang="en-US" dirty="0" smtClean="0"/>
              <a:t>Ensure </a:t>
            </a:r>
            <a:r>
              <a:rPr lang="en-US" dirty="0"/>
              <a:t>that people can give feedback </a:t>
            </a:r>
            <a:r>
              <a:rPr lang="en-US" dirty="0" smtClean="0"/>
              <a:t> - and </a:t>
            </a:r>
            <a:r>
              <a:rPr lang="en-US" dirty="0"/>
              <a:t>where feedback provided staff can act</a:t>
            </a:r>
          </a:p>
          <a:p>
            <a:endParaRPr lang="en-US" dirty="0"/>
          </a:p>
          <a:p>
            <a:pPr marL="285750" indent="-285750">
              <a:buFont typeface="Arial" panose="020B0604020202020204" pitchFamily="34" charset="0"/>
              <a:buChar char="•"/>
            </a:pPr>
            <a:r>
              <a:rPr lang="en-US" dirty="0"/>
              <a:t>That the quality of complaints handling improves across the NHS including hospitals, primary care and dentistry</a:t>
            </a:r>
          </a:p>
          <a:p>
            <a:endParaRPr lang="en-US" dirty="0"/>
          </a:p>
          <a:p>
            <a:pPr marL="285750" indent="-285750">
              <a:buFont typeface="Arial" panose="020B0604020202020204" pitchFamily="34" charset="0"/>
              <a:buChar char="•"/>
            </a:pPr>
            <a:r>
              <a:rPr lang="en-US" dirty="0"/>
              <a:t>That there is full and proper engagement with the person complaining and clarity about what the person wants from their complaint</a:t>
            </a:r>
          </a:p>
          <a:p>
            <a:endParaRPr lang="en-US" dirty="0"/>
          </a:p>
          <a:p>
            <a:pPr marL="285750" indent="-285750">
              <a:buFont typeface="Arial" panose="020B0604020202020204" pitchFamily="34" charset="0"/>
              <a:buChar char="•"/>
            </a:pPr>
            <a:r>
              <a:rPr lang="en-US" dirty="0" smtClean="0"/>
              <a:t>Much </a:t>
            </a:r>
            <a:r>
              <a:rPr lang="en-US" dirty="0"/>
              <a:t>more focus on quality and outcomes rather than meeting deadlines</a:t>
            </a:r>
          </a:p>
          <a:p>
            <a:endParaRPr lang="en-US" dirty="0"/>
          </a:p>
          <a:p>
            <a:pPr marL="285750" indent="-285750">
              <a:buFont typeface="Arial" panose="020B0604020202020204" pitchFamily="34" charset="0"/>
              <a:buChar char="•"/>
            </a:pPr>
            <a:r>
              <a:rPr lang="en-US" dirty="0"/>
              <a:t>That we collectively learn from feedback and </a:t>
            </a:r>
            <a:r>
              <a:rPr lang="en-US" dirty="0" smtClean="0"/>
              <a:t>there is appropriate redress and complaints and feedback inform how </a:t>
            </a:r>
            <a:r>
              <a:rPr lang="en-US" dirty="0"/>
              <a:t>care is provided at a local level and </a:t>
            </a:r>
            <a:r>
              <a:rPr lang="en-US" dirty="0" smtClean="0"/>
              <a:t>help inform commissioning decisions and that </a:t>
            </a:r>
            <a:r>
              <a:rPr lang="en-US" dirty="0"/>
              <a:t>services improve as a result</a:t>
            </a:r>
          </a:p>
        </p:txBody>
      </p:sp>
    </p:spTree>
    <p:extLst>
      <p:ext uri="{BB962C8B-B14F-4D97-AF65-F5344CB8AC3E}">
        <p14:creationId xmlns:p14="http://schemas.microsoft.com/office/powerpoint/2010/main" val="28481885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037230"/>
            <a:ext cx="8277367" cy="4817659"/>
          </a:xfrm>
        </p:spPr>
        <p:txBody>
          <a:bodyPr>
            <a:noAutofit/>
          </a:bodyPr>
          <a:lstStyle/>
          <a:p>
            <a:r>
              <a:rPr lang="en-US" sz="2000" dirty="0" smtClean="0"/>
              <a:t>Major changes to the complaints processes in April 2014,  with new </a:t>
            </a:r>
            <a:r>
              <a:rPr lang="en-US" sz="2000" dirty="0" err="1" smtClean="0"/>
              <a:t>organisations</a:t>
            </a:r>
            <a:r>
              <a:rPr lang="en-US" sz="2000" dirty="0"/>
              <a:t> </a:t>
            </a:r>
            <a:r>
              <a:rPr lang="en-US" sz="2000" dirty="0" smtClean="0"/>
              <a:t>established responsible for handling complaints and supporting complainants at the same time as major structural reform in the NHS</a:t>
            </a:r>
          </a:p>
          <a:p>
            <a:endParaRPr lang="en-US" sz="2000" dirty="0"/>
          </a:p>
          <a:p>
            <a:r>
              <a:rPr lang="en-US" sz="2000" dirty="0" smtClean="0"/>
              <a:t>Major reviews including Hard Truths </a:t>
            </a:r>
            <a:r>
              <a:rPr lang="en-US" sz="2000" dirty="0" err="1" smtClean="0"/>
              <a:t>etc</a:t>
            </a:r>
            <a:r>
              <a:rPr lang="en-US" sz="2000" dirty="0" smtClean="0"/>
              <a:t> looking at acute sector and complaints handling</a:t>
            </a:r>
          </a:p>
          <a:p>
            <a:endParaRPr lang="en-US" sz="2000" dirty="0"/>
          </a:p>
          <a:p>
            <a:r>
              <a:rPr lang="en-US" sz="2000" dirty="0" smtClean="0"/>
              <a:t>Increasing focus on customer feedback with reviews into whistleblowing, introduction of the FFT and also review of survey </a:t>
            </a:r>
            <a:r>
              <a:rPr lang="en-US" sz="2000" dirty="0" err="1" smtClean="0"/>
              <a:t>programmes</a:t>
            </a:r>
            <a:r>
              <a:rPr lang="en-US" sz="2000" dirty="0" smtClean="0"/>
              <a:t> in primary and secondary care</a:t>
            </a:r>
          </a:p>
          <a:p>
            <a:pPr marL="0" indent="0">
              <a:buNone/>
            </a:pPr>
            <a:endParaRPr lang="en-US" sz="2000" dirty="0"/>
          </a:p>
        </p:txBody>
      </p:sp>
      <p:sp>
        <p:nvSpPr>
          <p:cNvPr id="7" name="Title 6"/>
          <p:cNvSpPr>
            <a:spLocks noGrp="1"/>
          </p:cNvSpPr>
          <p:nvPr>
            <p:ph type="title"/>
          </p:nvPr>
        </p:nvSpPr>
        <p:spPr>
          <a:xfrm>
            <a:off x="457201" y="341195"/>
            <a:ext cx="7356815" cy="696036"/>
          </a:xfrm>
        </p:spPr>
        <p:txBody>
          <a:bodyPr/>
          <a:lstStyle/>
          <a:p>
            <a:r>
              <a:rPr lang="en-US" dirty="0" smtClean="0"/>
              <a:t>Setting the scene…</a:t>
            </a:r>
            <a:endParaRPr lang="en-US" dirty="0"/>
          </a:p>
        </p:txBody>
      </p:sp>
    </p:spTree>
    <p:extLst>
      <p:ext uri="{BB962C8B-B14F-4D97-AF65-F5344CB8AC3E}">
        <p14:creationId xmlns:p14="http://schemas.microsoft.com/office/powerpoint/2010/main" val="8438562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1" y="1417637"/>
            <a:ext cx="8427492" cy="4669264"/>
          </a:xfrm>
        </p:spPr>
        <p:txBody>
          <a:bodyPr>
            <a:noAutofit/>
          </a:bodyPr>
          <a:lstStyle/>
          <a:p>
            <a:endParaRPr lang="en-US" sz="1700" dirty="0" smtClean="0"/>
          </a:p>
          <a:p>
            <a:r>
              <a:rPr lang="en-US" sz="1600" dirty="0"/>
              <a:t>NHS England acquired responsibility for handling of Primary Care complaints - a new function had to be created to manage this</a:t>
            </a:r>
          </a:p>
          <a:p>
            <a:pPr marL="0" indent="0">
              <a:buNone/>
            </a:pPr>
            <a:endParaRPr lang="en-US" sz="1600" dirty="0" smtClean="0"/>
          </a:p>
          <a:p>
            <a:r>
              <a:rPr lang="en-US" sz="1600" dirty="0" smtClean="0"/>
              <a:t>During 2013/14, the Contact Centre dealt with 103,000 General Enquiries, 75% of which were resolved on first contact.</a:t>
            </a:r>
          </a:p>
          <a:p>
            <a:pPr marL="0" indent="0">
              <a:buNone/>
            </a:pPr>
            <a:endParaRPr lang="en-US" sz="1600" dirty="0" smtClean="0"/>
          </a:p>
          <a:p>
            <a:r>
              <a:rPr lang="en-US" sz="1600" dirty="0" smtClean="0"/>
              <a:t>During the same period, the Contact Centre handled 15,227 complaints</a:t>
            </a:r>
          </a:p>
          <a:p>
            <a:endParaRPr lang="en-US" sz="1600" dirty="0"/>
          </a:p>
          <a:p>
            <a:r>
              <a:rPr lang="en-US" sz="1600" dirty="0" smtClean="0"/>
              <a:t>At </a:t>
            </a:r>
            <a:r>
              <a:rPr lang="en-US" sz="1600" dirty="0"/>
              <a:t>present less than 1/3 of complaints relating to Primary Care come through the Contact Centre</a:t>
            </a:r>
          </a:p>
          <a:p>
            <a:pPr marL="0" indent="0">
              <a:buNone/>
            </a:pPr>
            <a:endParaRPr lang="en-US" sz="1600" dirty="0" smtClean="0"/>
          </a:p>
          <a:p>
            <a:r>
              <a:rPr lang="en-US" sz="1600" dirty="0" smtClean="0"/>
              <a:t>The Contact Centre and complaints handling is still a work in progress. There is still work to be done and improvements to the current operation,  both relating to the timeliness and quality of response</a:t>
            </a:r>
            <a:endParaRPr lang="en-US" sz="1600" dirty="0"/>
          </a:p>
        </p:txBody>
      </p:sp>
      <p:sp>
        <p:nvSpPr>
          <p:cNvPr id="7" name="Title 6"/>
          <p:cNvSpPr>
            <a:spLocks noGrp="1"/>
          </p:cNvSpPr>
          <p:nvPr>
            <p:ph type="title"/>
          </p:nvPr>
        </p:nvSpPr>
        <p:spPr/>
        <p:txBody>
          <a:bodyPr/>
          <a:lstStyle/>
          <a:p>
            <a:r>
              <a:rPr lang="en-US" dirty="0" smtClean="0"/>
              <a:t>Some numbers…</a:t>
            </a:r>
            <a:endParaRPr lang="en-US" dirty="0"/>
          </a:p>
        </p:txBody>
      </p:sp>
    </p:spTree>
    <p:extLst>
      <p:ext uri="{BB962C8B-B14F-4D97-AF65-F5344CB8AC3E}">
        <p14:creationId xmlns:p14="http://schemas.microsoft.com/office/powerpoint/2010/main" val="38709351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185625"/>
            <a:ext cx="8413845" cy="4445406"/>
          </a:xfrm>
        </p:spPr>
        <p:txBody>
          <a:bodyPr>
            <a:noAutofit/>
          </a:bodyPr>
          <a:lstStyle/>
          <a:p>
            <a:r>
              <a:rPr lang="en-US" sz="1600" dirty="0" smtClean="0"/>
              <a:t>Major focus on hospitals with focus on learning and major focus from CQC in their hospital inspections </a:t>
            </a:r>
            <a:r>
              <a:rPr lang="en-US" sz="1600" dirty="0" err="1" smtClean="0"/>
              <a:t>programme</a:t>
            </a:r>
            <a:r>
              <a:rPr lang="en-US" sz="1600" dirty="0" smtClean="0"/>
              <a:t> – this being extended to primary care</a:t>
            </a:r>
          </a:p>
          <a:p>
            <a:endParaRPr lang="en-US" sz="1600" dirty="0"/>
          </a:p>
          <a:p>
            <a:r>
              <a:rPr lang="en-US" sz="1600" dirty="0" smtClean="0"/>
              <a:t>Publication of `One Year on’ report by Department of Health will set out the work undertaken by key </a:t>
            </a:r>
            <a:r>
              <a:rPr lang="en-US" sz="1600" dirty="0" err="1" smtClean="0"/>
              <a:t>organisations</a:t>
            </a:r>
            <a:r>
              <a:rPr lang="en-US" sz="1600" dirty="0" smtClean="0"/>
              <a:t> such as </a:t>
            </a:r>
            <a:r>
              <a:rPr lang="en-US" sz="1600" dirty="0" err="1" smtClean="0"/>
              <a:t>Healthwatch</a:t>
            </a:r>
            <a:r>
              <a:rPr lang="en-US" sz="1600" dirty="0" smtClean="0"/>
              <a:t>, Ombudsman, Department of Health, NHS England and others</a:t>
            </a:r>
          </a:p>
          <a:p>
            <a:pPr marL="0" indent="0">
              <a:buNone/>
            </a:pPr>
            <a:endParaRPr lang="en-US" sz="1600" dirty="0" smtClean="0"/>
          </a:p>
          <a:p>
            <a:r>
              <a:rPr lang="en-US" sz="1600" dirty="0" smtClean="0"/>
              <a:t>Through the DH group on complaints this has helped influence key projects such as the Ombudsman's vision and the Care Quality Commission inspection standards</a:t>
            </a:r>
          </a:p>
          <a:p>
            <a:pPr marL="0" indent="0">
              <a:buNone/>
            </a:pPr>
            <a:endParaRPr lang="en-US" sz="1600" dirty="0" smtClean="0"/>
          </a:p>
          <a:p>
            <a:r>
              <a:rPr lang="en-US" sz="1600" dirty="0" smtClean="0"/>
              <a:t>NHS England specifically looking at:</a:t>
            </a:r>
          </a:p>
          <a:p>
            <a:pPr lvl="1"/>
            <a:r>
              <a:rPr lang="en-US" sz="1600" dirty="0" smtClean="0"/>
              <a:t>Better signposting of complaints – leaflet being published shortly for wide distribution,  supported by DH</a:t>
            </a:r>
          </a:p>
          <a:p>
            <a:pPr lvl="1"/>
            <a:r>
              <a:rPr lang="en-US" sz="1600" dirty="0" smtClean="0"/>
              <a:t>Exploring ways in which all NHS complainants can be surveyed about their experience of complaining. </a:t>
            </a:r>
            <a:r>
              <a:rPr lang="en-US" sz="1600" dirty="0"/>
              <a:t>E</a:t>
            </a:r>
            <a:r>
              <a:rPr lang="en-US" sz="1600" dirty="0" smtClean="0"/>
              <a:t>ssential that we learn from experience</a:t>
            </a:r>
          </a:p>
          <a:p>
            <a:pPr lvl="1"/>
            <a:r>
              <a:rPr lang="en-US" sz="1600" dirty="0" smtClean="0"/>
              <a:t>How to improve primary care handling of complaints</a:t>
            </a:r>
            <a:endParaRPr lang="en-US" sz="1600" dirty="0"/>
          </a:p>
        </p:txBody>
      </p:sp>
      <p:sp>
        <p:nvSpPr>
          <p:cNvPr id="7" name="Title 6"/>
          <p:cNvSpPr>
            <a:spLocks noGrp="1"/>
          </p:cNvSpPr>
          <p:nvPr>
            <p:ph type="title"/>
          </p:nvPr>
        </p:nvSpPr>
        <p:spPr>
          <a:xfrm>
            <a:off x="457200" y="517900"/>
            <a:ext cx="7922524" cy="667725"/>
          </a:xfrm>
        </p:spPr>
        <p:txBody>
          <a:bodyPr>
            <a:normAutofit fontScale="90000"/>
          </a:bodyPr>
          <a:lstStyle/>
          <a:p>
            <a:r>
              <a:rPr lang="en-US" dirty="0" smtClean="0"/>
              <a:t>What has been done in the first year?...</a:t>
            </a:r>
            <a:endParaRPr lang="en-US" dirty="0"/>
          </a:p>
        </p:txBody>
      </p:sp>
    </p:spTree>
    <p:extLst>
      <p:ext uri="{BB962C8B-B14F-4D97-AF65-F5344CB8AC3E}">
        <p14:creationId xmlns:p14="http://schemas.microsoft.com/office/powerpoint/2010/main" val="8198411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000" dirty="0" smtClean="0"/>
              <a:t>NHS England has established a stakeholder advisory group to ensure that all complaints and customer contact activity is guided by our stakeholders,  and also by those who are currently going, or have been, through the complaints process.</a:t>
            </a:r>
          </a:p>
          <a:p>
            <a:pPr marL="0" indent="0">
              <a:buNone/>
            </a:pPr>
            <a:endParaRPr lang="en-GB" sz="2000" dirty="0" smtClean="0"/>
          </a:p>
          <a:p>
            <a:r>
              <a:rPr lang="en-GB" sz="2000" dirty="0" smtClean="0"/>
              <a:t>As well as representation from stakeholder such as Which?, the Patients </a:t>
            </a:r>
            <a:r>
              <a:rPr lang="en-GB" sz="2000" dirty="0"/>
              <a:t>A</a:t>
            </a:r>
            <a:r>
              <a:rPr lang="en-GB" sz="2000" dirty="0" smtClean="0"/>
              <a:t>ssociation, </a:t>
            </a:r>
            <a:r>
              <a:rPr lang="en-GB" sz="2000" dirty="0" err="1" smtClean="0"/>
              <a:t>Healthwatch</a:t>
            </a:r>
            <a:r>
              <a:rPr lang="en-GB" sz="2000" dirty="0" smtClean="0"/>
              <a:t>, the CQC and </a:t>
            </a:r>
            <a:r>
              <a:rPr lang="en-GB" sz="2000" dirty="0" err="1" smtClean="0"/>
              <a:t>Voiceability</a:t>
            </a:r>
            <a:r>
              <a:rPr lang="en-GB" sz="2000" dirty="0" smtClean="0"/>
              <a:t>.</a:t>
            </a:r>
            <a:endParaRPr lang="en-GB" sz="2000" dirty="0"/>
          </a:p>
        </p:txBody>
      </p:sp>
      <p:sp>
        <p:nvSpPr>
          <p:cNvPr id="3" name="Title 2"/>
          <p:cNvSpPr>
            <a:spLocks noGrp="1"/>
          </p:cNvSpPr>
          <p:nvPr>
            <p:ph type="title"/>
          </p:nvPr>
        </p:nvSpPr>
        <p:spPr/>
        <p:txBody>
          <a:bodyPr>
            <a:normAutofit/>
          </a:bodyPr>
          <a:lstStyle/>
          <a:p>
            <a:r>
              <a:rPr lang="en-GB" dirty="0" smtClean="0"/>
              <a:t>Stakeholder Advisory Group</a:t>
            </a:r>
            <a:endParaRPr lang="en-GB" dirty="0"/>
          </a:p>
        </p:txBody>
      </p:sp>
    </p:spTree>
    <p:extLst>
      <p:ext uri="{BB962C8B-B14F-4D97-AF65-F5344CB8AC3E}">
        <p14:creationId xmlns:p14="http://schemas.microsoft.com/office/powerpoint/2010/main" val="32166985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391962"/>
            <a:ext cx="8372901" cy="4763178"/>
          </a:xfrm>
        </p:spPr>
        <p:txBody>
          <a:bodyPr>
            <a:noAutofit/>
          </a:bodyPr>
          <a:lstStyle/>
          <a:p>
            <a:r>
              <a:rPr lang="en-US" sz="1500" dirty="0" smtClean="0"/>
              <a:t>The KO41 is an annual return submitted by NHS </a:t>
            </a:r>
            <a:r>
              <a:rPr lang="en-US" sz="1500" dirty="0" err="1" smtClean="0"/>
              <a:t>organisations</a:t>
            </a:r>
            <a:r>
              <a:rPr lang="en-US" sz="1500" dirty="0" smtClean="0"/>
              <a:t>, outlining the number and type of complaints they have received</a:t>
            </a:r>
          </a:p>
          <a:p>
            <a:pPr marL="0" indent="0">
              <a:buNone/>
            </a:pPr>
            <a:endParaRPr lang="en-US" sz="1500" dirty="0" smtClean="0"/>
          </a:p>
          <a:p>
            <a:r>
              <a:rPr lang="en-US" sz="1500" dirty="0" smtClean="0"/>
              <a:t>It comes in 2 parts - part A for acute care providers and part B for primary care providers</a:t>
            </a:r>
          </a:p>
          <a:p>
            <a:pPr marL="0" indent="0">
              <a:buNone/>
            </a:pPr>
            <a:endParaRPr lang="en-US" sz="1500" dirty="0" smtClean="0"/>
          </a:p>
          <a:p>
            <a:r>
              <a:rPr lang="en-US" sz="1500" dirty="0" smtClean="0"/>
              <a:t>In 2013/14 there were no issues in terms of compliance for returns of part A, although the collection needs to be made more meaningful. There has been a DH consultation around part A, and from April 2015 the return will cover more subjects, and move to a quarterly return.</a:t>
            </a:r>
          </a:p>
          <a:p>
            <a:pPr marL="0" indent="0">
              <a:buNone/>
            </a:pPr>
            <a:endParaRPr lang="en-US" sz="1500" dirty="0" smtClean="0"/>
          </a:p>
          <a:p>
            <a:r>
              <a:rPr lang="en-US" sz="1500" dirty="0" smtClean="0"/>
              <a:t>There have been problems with the collection of K041B, with only 77% of GPs and 43% of dentists submitting the return, despite the fact it is legislated for and in the standard contract.</a:t>
            </a:r>
          </a:p>
          <a:p>
            <a:pPr marL="0" indent="0">
              <a:buNone/>
            </a:pPr>
            <a:endParaRPr lang="en-US" sz="1500" dirty="0" smtClean="0"/>
          </a:p>
          <a:p>
            <a:r>
              <a:rPr lang="en-US" sz="1500" dirty="0" smtClean="0"/>
              <a:t>There is to be a consultation around KO41B, but any changes will not be implemented until April 2016.</a:t>
            </a:r>
          </a:p>
          <a:p>
            <a:endParaRPr lang="en-US" sz="1500" dirty="0"/>
          </a:p>
          <a:p>
            <a:r>
              <a:rPr lang="en-US" sz="1500" dirty="0" smtClean="0"/>
              <a:t>Need to ensure we increase rates of return and action is taken on information provided</a:t>
            </a:r>
          </a:p>
          <a:p>
            <a:endParaRPr lang="en-US" sz="1500" dirty="0"/>
          </a:p>
        </p:txBody>
      </p:sp>
      <p:sp>
        <p:nvSpPr>
          <p:cNvPr id="7" name="Title 6"/>
          <p:cNvSpPr>
            <a:spLocks noGrp="1"/>
          </p:cNvSpPr>
          <p:nvPr>
            <p:ph type="title"/>
          </p:nvPr>
        </p:nvSpPr>
        <p:spPr/>
        <p:txBody>
          <a:bodyPr>
            <a:normAutofit/>
          </a:bodyPr>
          <a:lstStyle/>
          <a:p>
            <a:r>
              <a:rPr lang="en-US" dirty="0" smtClean="0"/>
              <a:t>Reporting information</a:t>
            </a:r>
            <a:endParaRPr lang="en-US" dirty="0"/>
          </a:p>
        </p:txBody>
      </p:sp>
    </p:spTree>
    <p:extLst>
      <p:ext uri="{BB962C8B-B14F-4D97-AF65-F5344CB8AC3E}">
        <p14:creationId xmlns:p14="http://schemas.microsoft.com/office/powerpoint/2010/main" val="969251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0295"/>
            <a:ext cx="8427493" cy="3950736"/>
          </a:xfrm>
        </p:spPr>
        <p:txBody>
          <a:bodyPr>
            <a:normAutofit/>
          </a:bodyPr>
          <a:lstStyle/>
          <a:p>
            <a:r>
              <a:rPr lang="en-GB" sz="2000" dirty="0" smtClean="0"/>
              <a:t>Many concerns raised around quality and culture in Primary Care complaints management</a:t>
            </a:r>
          </a:p>
          <a:p>
            <a:pPr marL="0" indent="0">
              <a:buNone/>
            </a:pPr>
            <a:endParaRPr lang="en-GB" sz="2000" dirty="0" smtClean="0"/>
          </a:p>
          <a:p>
            <a:r>
              <a:rPr lang="en-GB" sz="2000" dirty="0" smtClean="0"/>
              <a:t>We are talking with the Patients Association about joint work on training in this area, and also ensuring that we have the proper leavers and incentives in place to drive change and that we act on the feedback we receive</a:t>
            </a:r>
          </a:p>
          <a:p>
            <a:pPr marL="0" indent="0">
              <a:buNone/>
            </a:pPr>
            <a:endParaRPr lang="en-GB" sz="2000" dirty="0" smtClean="0"/>
          </a:p>
          <a:p>
            <a:r>
              <a:rPr lang="en-GB" sz="2000" dirty="0" smtClean="0"/>
              <a:t>We also need to ensure compliance with the Ombudsman’s vision</a:t>
            </a:r>
            <a:endParaRPr lang="en-GB" sz="2000" dirty="0"/>
          </a:p>
        </p:txBody>
      </p:sp>
      <p:sp>
        <p:nvSpPr>
          <p:cNvPr id="3" name="Title 2"/>
          <p:cNvSpPr>
            <a:spLocks noGrp="1"/>
          </p:cNvSpPr>
          <p:nvPr>
            <p:ph type="title"/>
          </p:nvPr>
        </p:nvSpPr>
        <p:spPr/>
        <p:txBody>
          <a:bodyPr/>
          <a:lstStyle/>
          <a:p>
            <a:r>
              <a:rPr lang="en-GB" dirty="0" smtClean="0"/>
              <a:t>Quality</a:t>
            </a:r>
            <a:endParaRPr lang="en-GB" dirty="0"/>
          </a:p>
        </p:txBody>
      </p:sp>
    </p:spTree>
    <p:extLst>
      <p:ext uri="{BB962C8B-B14F-4D97-AF65-F5344CB8AC3E}">
        <p14:creationId xmlns:p14="http://schemas.microsoft.com/office/powerpoint/2010/main" val="274195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0295"/>
            <a:ext cx="8400197" cy="3950736"/>
          </a:xfrm>
        </p:spPr>
        <p:txBody>
          <a:bodyPr>
            <a:noAutofit/>
          </a:bodyPr>
          <a:lstStyle/>
          <a:p>
            <a:r>
              <a:rPr lang="en-GB" sz="1600" dirty="0" smtClean="0"/>
              <a:t>We need to improve evidence of learning from complaints and other forms of feedback</a:t>
            </a:r>
          </a:p>
          <a:p>
            <a:pPr marL="0" indent="0">
              <a:buNone/>
            </a:pPr>
            <a:endParaRPr lang="en-GB" sz="1600" dirty="0" smtClean="0"/>
          </a:p>
          <a:p>
            <a:r>
              <a:rPr lang="en-GB" sz="1600" dirty="0" smtClean="0"/>
              <a:t>For example we are looking at an issue surrounding transparency in dental charging. This has come to light through information received from a number of sources, and may not have been identified from complaints information alone.</a:t>
            </a:r>
          </a:p>
          <a:p>
            <a:pPr marL="0" indent="0">
              <a:buNone/>
            </a:pPr>
            <a:endParaRPr lang="en-GB" sz="1600" dirty="0" smtClean="0"/>
          </a:p>
          <a:p>
            <a:r>
              <a:rPr lang="en-GB" sz="1600" dirty="0" smtClean="0"/>
              <a:t>We need to work closely with colleagues from patient safety to identify national themes.</a:t>
            </a:r>
          </a:p>
          <a:p>
            <a:pPr marL="0" indent="0">
              <a:buNone/>
            </a:pPr>
            <a:endParaRPr lang="en-GB" sz="1600" dirty="0" smtClean="0"/>
          </a:p>
          <a:p>
            <a:r>
              <a:rPr lang="en-GB" sz="1600" dirty="0"/>
              <a:t>Organisations including </a:t>
            </a:r>
            <a:r>
              <a:rPr lang="en-GB" sz="1600" dirty="0" err="1"/>
              <a:t>HealthWatch</a:t>
            </a:r>
            <a:r>
              <a:rPr lang="en-GB" sz="1600" dirty="0"/>
              <a:t> England and the Patients Association report of patients being deregistered due to </a:t>
            </a:r>
            <a:r>
              <a:rPr lang="en-GB" sz="1600" dirty="0" smtClean="0"/>
              <a:t>complaining – should that be a priority for 2015?</a:t>
            </a:r>
            <a:endParaRPr lang="en-GB" sz="1600" dirty="0"/>
          </a:p>
          <a:p>
            <a:pPr marL="0" indent="0">
              <a:buNone/>
            </a:pPr>
            <a:endParaRPr lang="en-GB" sz="1600" dirty="0" smtClean="0"/>
          </a:p>
          <a:p>
            <a:r>
              <a:rPr lang="en-GB" sz="1600" dirty="0" smtClean="0"/>
              <a:t>We are running a series of experiments which will help us to test ways to improve access, learning and efficiencies.</a:t>
            </a:r>
            <a:endParaRPr lang="en-GB" sz="1600" dirty="0"/>
          </a:p>
        </p:txBody>
      </p:sp>
      <p:sp>
        <p:nvSpPr>
          <p:cNvPr id="3" name="Title 2"/>
          <p:cNvSpPr>
            <a:spLocks noGrp="1"/>
          </p:cNvSpPr>
          <p:nvPr>
            <p:ph type="title"/>
          </p:nvPr>
        </p:nvSpPr>
        <p:spPr/>
        <p:txBody>
          <a:bodyPr/>
          <a:lstStyle/>
          <a:p>
            <a:r>
              <a:rPr lang="en-GB" dirty="0" smtClean="0"/>
              <a:t>Learning</a:t>
            </a:r>
            <a:endParaRPr lang="en-GB" dirty="0"/>
          </a:p>
        </p:txBody>
      </p:sp>
    </p:spTree>
    <p:extLst>
      <p:ext uri="{BB962C8B-B14F-4D97-AF65-F5344CB8AC3E}">
        <p14:creationId xmlns:p14="http://schemas.microsoft.com/office/powerpoint/2010/main" val="4318343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HS England">
      <a:dk1>
        <a:sysClr val="windowText" lastClr="000000"/>
      </a:dk1>
      <a:lt1>
        <a:sysClr val="window" lastClr="FFFFFF"/>
      </a:lt1>
      <a:dk2>
        <a:srgbClr val="0072C6"/>
      </a:dk2>
      <a:lt2>
        <a:srgbClr val="A00054"/>
      </a:lt2>
      <a:accent1>
        <a:srgbClr val="00ADC6"/>
      </a:accent1>
      <a:accent2>
        <a:srgbClr val="0091C9"/>
      </a:accent2>
      <a:accent3>
        <a:srgbClr val="003893"/>
      </a:accent3>
      <a:accent4>
        <a:srgbClr val="FFFFFF"/>
      </a:accent4>
      <a:accent5>
        <a:srgbClr val="FFFFFF"/>
      </a:accent5>
      <a:accent6>
        <a:srgbClr val="FFFFFF"/>
      </a:accent6>
      <a:hlink>
        <a:srgbClr val="A00054"/>
      </a:hlink>
      <a:folHlink>
        <a:srgbClr val="A0005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D083DDF8B2CE45ABEDBAB4F90C7050" ma:contentTypeVersion="1" ma:contentTypeDescription="Create a new document." ma:contentTypeScope="" ma:versionID="6f0372cf94b48e3ff03ea2af8d244034">
  <xsd:schema xmlns:xsd="http://www.w3.org/2001/XMLSchema" xmlns:xs="http://www.w3.org/2001/XMLSchema" xmlns:p="http://schemas.microsoft.com/office/2006/metadata/properties" xmlns:ns2="51367701-27c8-403e-a234-85855c5cd73e" xmlns:ns3="11cf67b4-8be8-4203-926d-b1451d6a3644" targetNamespace="http://schemas.microsoft.com/office/2006/metadata/properties" ma:root="true" ma:fieldsID="6ce6b8d50e902b0a5e2178625f1a7f6a" ns2:_="" ns3:_="">
    <xsd:import namespace="51367701-27c8-403e-a234-85855c5cd73e"/>
    <xsd:import namespace="11cf67b4-8be8-4203-926d-b1451d6a3644"/>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cf67b4-8be8-4203-926d-b1451d6a364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51367701-27c8-403e-a234-85855c5cd73e">K57F673QWXRZ-1374-53</_dlc_DocId>
    <_dlc_DocIdUrl xmlns="51367701-27c8-403e-a234-85855c5cd73e">
      <Url>https://nhsengland.sharepoint.com/TeamCentre/VisionandValues/_layouts/15/DocIdRedir.aspx?ID=K57F673QWXRZ-1374-53</Url>
      <Description>K57F673QWXRZ-1374-53</Description>
    </_dlc_DocIdUrl>
    <SharedWithUsers xmlns="11cf67b4-8be8-4203-926d-b1451d6a3644">
      <UserInfo>
        <DisplayName>Bruce Warner</DisplayName>
        <AccountId>189</AccountId>
        <AccountType/>
      </UserInfo>
      <UserInfo>
        <DisplayName>Chris Knight</DisplayName>
        <AccountId>9154</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804EF-5A13-4C78-B283-A29B4395B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11cf67b4-8be8-4203-926d-b1451d6a36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01DBD-1609-45E3-994A-CA6B05AAB272}">
  <ds:schemaRefs>
    <ds:schemaRef ds:uri="http://schemas.microsoft.com/sharepoint/events"/>
  </ds:schemaRefs>
</ds:datastoreItem>
</file>

<file path=customXml/itemProps3.xml><?xml version="1.0" encoding="utf-8"?>
<ds:datastoreItem xmlns:ds="http://schemas.openxmlformats.org/officeDocument/2006/customXml" ds:itemID="{E69D3D01-BC3D-4AA8-95B1-39B38B8CD583}">
  <ds:schemaRefs>
    <ds:schemaRef ds:uri="http://schemas.microsoft.com/office/2006/documentManagement/types"/>
    <ds:schemaRef ds:uri="http://schemas.microsoft.com/office/2006/metadata/properties"/>
    <ds:schemaRef ds:uri="http://purl.org/dc/elements/1.1/"/>
    <ds:schemaRef ds:uri="51367701-27c8-403e-a234-85855c5cd73e"/>
    <ds:schemaRef ds:uri="http://purl.org/dc/terms/"/>
    <ds:schemaRef ds:uri="http://schemas.openxmlformats.org/package/2006/metadata/core-properties"/>
    <ds:schemaRef ds:uri="http://purl.org/dc/dcmitype/"/>
    <ds:schemaRef ds:uri="11cf67b4-8be8-4203-926d-b1451d6a3644"/>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F2DD6C42-6644-46D0-ACEC-7B461F27AF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1126</TotalTime>
  <Words>1135</Words>
  <Application>Microsoft Macintosh PowerPoint</Application>
  <PresentationFormat>On-screen Show (4:3)</PresentationFormat>
  <Paragraphs>114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NHS Complaints System</vt:lpstr>
      <vt:lpstr>What do we want to achieve? </vt:lpstr>
      <vt:lpstr>Setting the scene…</vt:lpstr>
      <vt:lpstr>Some numbers…</vt:lpstr>
      <vt:lpstr>What has been done in the first year?...</vt:lpstr>
      <vt:lpstr>Stakeholder Advisory Group</vt:lpstr>
      <vt:lpstr>Reporting information</vt:lpstr>
      <vt:lpstr>Quality</vt:lpstr>
      <vt:lpstr>Learning</vt:lpstr>
      <vt:lpstr>Recent reports….</vt:lpstr>
      <vt:lpstr>What needs to happen next….</vt:lpstr>
      <vt:lpstr>What do we want to achieve? </vt:lpstr>
    </vt:vector>
  </TitlesOfParts>
  <Company>Smith &amp; 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Powerpoint Template</dc:title>
  <dc:creator>Kevin O'Brien</dc:creator>
  <cp:lastModifiedBy>Polly Healy</cp:lastModifiedBy>
  <cp:revision>112</cp:revision>
  <cp:lastPrinted>2014-05-27T15:15:21Z</cp:lastPrinted>
  <dcterms:created xsi:type="dcterms:W3CDTF">2014-04-08T10:27:44Z</dcterms:created>
  <dcterms:modified xsi:type="dcterms:W3CDTF">2014-11-03T19:21:10Z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0x010100C8D083DDF8B2CE45ABEDBAB4F90C7050</vt:lpwstr>
  </property>
  <property fmtid="{D5CDD505-2E9C-101B-9397-08002B2CF9AE}" pid="3" name="_dlc_DocIdItemGuid">
    <vt:lpwstr>f66519ee-73cb-4d73-a16e-8576bcbee500</vt:lpwstr>
  </property>
</Properties>
</file>