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7"/>
  </p:notesMasterIdLst>
  <p:sldIdLst>
    <p:sldId id="259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4" d="100"/>
          <a:sy n="124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4D01B-54C3-473C-8728-23CBE23FE668}" type="datetimeFigureOut">
              <a:rPr lang="en-GB" smtClean="0"/>
              <a:pPr/>
              <a:t>27/11/2013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990E3-26D9-48D5-88AC-EC6B62F050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116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Over the last year hardly a day has gone by without some health or social care scandal being splashed across the papers </a:t>
            </a:r>
          </a:p>
          <a:p>
            <a:endParaRPr lang="en-US" altLang="en-US" smtClean="0"/>
          </a:p>
          <a:p>
            <a:r>
              <a:rPr lang="en-US" altLang="en-US" smtClean="0"/>
              <a:t>Francis, Berwick, Keogh and most recently Clwyd Hart have all identified problems with engaging users of health and social care as being at the heart of the problem</a:t>
            </a:r>
          </a:p>
          <a:p>
            <a:endParaRPr lang="en-US" altLang="en-US" smtClean="0"/>
          </a:p>
          <a:p>
            <a:r>
              <a:rPr lang="en-US" altLang="en-US" smtClean="0"/>
              <a:t>We have already heard this morning from ADASS about the importance of complaints and feedback systems as a driver for improving quality</a:t>
            </a:r>
          </a:p>
          <a:p>
            <a:endParaRPr lang="en-US" altLang="en-US" smtClean="0"/>
          </a:p>
          <a:p>
            <a:r>
              <a:rPr lang="en-US" altLang="en-US" smtClean="0"/>
              <a:t>And from the LGO and the PHSO about some of the good work that is going on around complaint handling </a:t>
            </a:r>
          </a:p>
          <a:p>
            <a:endParaRPr lang="en-US" altLang="en-US" smtClean="0"/>
          </a:p>
          <a:p>
            <a:r>
              <a:rPr lang="en-US" altLang="en-US" smtClean="0"/>
              <a:t>But I would like to take the time to talk to you about ‘customer’ relations from the point of view of the patients, care users and their families</a:t>
            </a:r>
          </a:p>
          <a:p>
            <a:endParaRPr lang="en-US" altLang="en-US" smtClean="0"/>
          </a:p>
          <a:p>
            <a:r>
              <a:rPr lang="en-US" altLang="en-US" smtClean="0"/>
              <a:t>Or in other words … the consumers 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dirty="0" smtClean="0"/>
              <a:t>And what a difference local Healthwatch are already starting to make:</a:t>
            </a:r>
          </a:p>
          <a:p>
            <a:pPr>
              <a:defRPr/>
            </a:pPr>
            <a:endParaRPr lang="en-GB" dirty="0" smtClean="0"/>
          </a:p>
          <a:p>
            <a:pPr marL="171450" indent="-171450">
              <a:buFontTx/>
              <a:buChar char="-"/>
              <a:defRPr/>
            </a:pPr>
            <a:r>
              <a:rPr lang="en-GB" dirty="0" smtClean="0"/>
              <a:t>In Torbay the team have been out on the road in their ‘consultation caravan’ getting feedback from local residents about their experiences of health and social care</a:t>
            </a:r>
            <a:br>
              <a:rPr lang="en-GB" dirty="0" smtClean="0"/>
            </a:br>
            <a:endParaRPr lang="en-GB" dirty="0" smtClean="0"/>
          </a:p>
          <a:p>
            <a:pPr marL="171450" indent="-171450">
              <a:buFontTx/>
              <a:buChar char="-"/>
              <a:defRPr/>
            </a:pPr>
            <a:r>
              <a:rPr lang="en-GB" dirty="0" smtClean="0"/>
              <a:t>In Peterborough the local Healthwatch have been working with people in prisons to ensure they are getting the support they need on health related issues</a:t>
            </a:r>
            <a:br>
              <a:rPr lang="en-GB" dirty="0" smtClean="0"/>
            </a:br>
            <a:endParaRPr lang="en-GB" dirty="0" smtClean="0"/>
          </a:p>
          <a:p>
            <a:pPr marL="171450" indent="-171450">
              <a:buFontTx/>
              <a:buChar char="-"/>
              <a:defRPr/>
            </a:pPr>
            <a:r>
              <a:rPr lang="en-GB" dirty="0" smtClean="0"/>
              <a:t>Surrey local Healthwatch has been using it’s enter and view powers to assess local stroke services and have already submitted a report back to the local trusts which is helping to plug </a:t>
            </a:r>
            <a:br>
              <a:rPr lang="en-GB" dirty="0" smtClean="0"/>
            </a:br>
            <a:r>
              <a:rPr lang="en-GB" dirty="0" smtClean="0"/>
              <a:t>some of the gaps between hospital treatment and community care services </a:t>
            </a:r>
          </a:p>
          <a:p>
            <a:pPr marL="171450" indent="-171450">
              <a:buFontTx/>
              <a:buChar char="-"/>
              <a:defRPr/>
            </a:pPr>
            <a:endParaRPr lang="en-GB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628F16E-D666-42BA-A39A-AC92EC9CB1A0}" type="slidenum">
              <a:rPr lang="en-GB" altLang="en-US">
                <a:solidFill>
                  <a:srgbClr val="000000"/>
                </a:solidFill>
                <a:latin typeface="Trebuchet MS" pitchFamily="34" charset="0"/>
              </a:rPr>
              <a:pPr/>
              <a:t>2</a:t>
            </a:fld>
            <a:endParaRPr lang="en-GB" altLang="en-US">
              <a:solidFill>
                <a:srgbClr val="00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>
                <a:srgbClr val="E73E97"/>
              </a:buClr>
              <a:buFont typeface="Arial" charset="0"/>
              <a:buNone/>
              <a:defRPr/>
            </a:pPr>
            <a:r>
              <a:rPr lang="en-GB" dirty="0" smtClean="0"/>
              <a:t>Complaints are not ‘soft’ intelligence. </a:t>
            </a:r>
          </a:p>
          <a:p>
            <a:pPr>
              <a:spcBef>
                <a:spcPct val="0"/>
              </a:spcBef>
              <a:buClr>
                <a:srgbClr val="E73E97"/>
              </a:buClr>
              <a:buFont typeface="Arial" charset="0"/>
              <a:buNone/>
              <a:defRPr/>
            </a:pPr>
            <a:endParaRPr lang="en-GB" dirty="0" smtClean="0"/>
          </a:p>
          <a:p>
            <a:pPr>
              <a:spcBef>
                <a:spcPct val="0"/>
              </a:spcBef>
              <a:buClr>
                <a:srgbClr val="E73E97"/>
              </a:buClr>
              <a:buFont typeface="Arial" charset="0"/>
              <a:buNone/>
              <a:defRPr/>
            </a:pPr>
            <a:r>
              <a:rPr lang="en-GB" dirty="0" smtClean="0"/>
              <a:t>Listening to and acting on feedback from those let down by the system is the hardest form of evidence available for assessing what is going wrong.</a:t>
            </a:r>
          </a:p>
          <a:p>
            <a:pPr>
              <a:spcBef>
                <a:spcPct val="0"/>
              </a:spcBef>
              <a:buClr>
                <a:srgbClr val="E73E97"/>
              </a:buClr>
              <a:buFont typeface="Arial" charset="0"/>
              <a:buNone/>
              <a:defRPr/>
            </a:pPr>
            <a:endParaRPr lang="en-GB" b="1" dirty="0" smtClean="0"/>
          </a:p>
          <a:p>
            <a:pPr>
              <a:spcBef>
                <a:spcPct val="0"/>
              </a:spcBef>
              <a:buClr>
                <a:srgbClr val="E73E97"/>
              </a:buClr>
              <a:buFont typeface="Arial" charset="0"/>
              <a:buNone/>
              <a:defRPr/>
            </a:pPr>
            <a:r>
              <a:rPr lang="en-GB" dirty="0" smtClean="0"/>
              <a:t>If we can get it right: 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dirty="0" smtClean="0"/>
          </a:p>
          <a:p>
            <a:pPr marL="285750" indent="-285750">
              <a:spcBef>
                <a:spcPct val="0"/>
              </a:spcBef>
              <a:buClr>
                <a:srgbClr val="E73E97"/>
              </a:buClr>
              <a:buFont typeface="Arial" pitchFamily="34" charset="0"/>
              <a:buChar char="•"/>
              <a:defRPr/>
            </a:pPr>
            <a:r>
              <a:rPr lang="en-GB" dirty="0" smtClean="0"/>
              <a:t>Patients, care users and their families feel that their opinions matter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spcBef>
                <a:spcPct val="0"/>
              </a:spcBef>
              <a:buClr>
                <a:srgbClr val="E73E97"/>
              </a:buClr>
              <a:buFont typeface="Arial" pitchFamily="34" charset="0"/>
              <a:buChar char="•"/>
              <a:defRPr/>
            </a:pPr>
            <a:r>
              <a:rPr lang="en-GB" dirty="0" smtClean="0"/>
              <a:t>Use the data from complaints to ensure same mistakes don’t happen again at a local level</a:t>
            </a:r>
          </a:p>
          <a:p>
            <a:pPr marL="285750" indent="-285750">
              <a:spcBef>
                <a:spcPct val="0"/>
              </a:spcBef>
              <a:buClr>
                <a:srgbClr val="E73E97"/>
              </a:buClr>
              <a:buFont typeface="Arial" pitchFamily="34" charset="0"/>
              <a:buChar char="•"/>
              <a:defRPr/>
            </a:pPr>
            <a:endParaRPr lang="en-GB" dirty="0" smtClean="0"/>
          </a:p>
          <a:p>
            <a:pPr marL="285750" indent="-285750">
              <a:spcBef>
                <a:spcPct val="0"/>
              </a:spcBef>
              <a:buClr>
                <a:srgbClr val="E73E97"/>
              </a:buClr>
              <a:buFont typeface="Arial" pitchFamily="34" charset="0"/>
              <a:buChar char="•"/>
              <a:defRPr/>
            </a:pPr>
            <a:r>
              <a:rPr lang="en-GB" dirty="0" smtClean="0"/>
              <a:t>Use trends identified in complaints data to influence national policy </a:t>
            </a:r>
          </a:p>
          <a:p>
            <a:pPr marL="285750" indent="-285750">
              <a:spcBef>
                <a:spcPct val="0"/>
              </a:spcBef>
              <a:buClr>
                <a:srgbClr val="E73E97"/>
              </a:buClr>
              <a:buFont typeface="Arial" pitchFamily="34" charset="0"/>
              <a:buChar char="•"/>
              <a:defRPr/>
            </a:pPr>
            <a:endParaRPr lang="en-GB" sz="1600" dirty="0" smtClean="0">
              <a:solidFill>
                <a:srgbClr val="004F6B">
                  <a:lumMod val="75000"/>
                </a:srgbClr>
              </a:solidFill>
            </a:endParaRPr>
          </a:p>
          <a:p>
            <a:pPr>
              <a:defRPr/>
            </a:pPr>
            <a:endParaRPr lang="en-GB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173466E-3D1D-427D-9347-1283B2E5846A}" type="slidenum">
              <a:rPr lang="en-GB" altLang="en-US">
                <a:solidFill>
                  <a:prstClr val="black"/>
                </a:solidFill>
                <a:latin typeface="Trebuchet MS" pitchFamily="34" charset="0"/>
              </a:rPr>
              <a:pPr/>
              <a:t>3</a:t>
            </a:fld>
            <a:endParaRPr lang="en-GB" altLang="en-US">
              <a:solidFill>
                <a:prstClr val="black"/>
              </a:solidFill>
              <a:latin typeface="Trebuchet MS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itle Placeholder 1"/>
          <p:cNvSpPr>
            <a:spLocks noGrp="1"/>
          </p:cNvSpPr>
          <p:nvPr>
            <p:ph type="ctrTitle"/>
          </p:nvPr>
        </p:nvSpPr>
        <p:spPr>
          <a:xfrm>
            <a:off x="614363" y="5321300"/>
            <a:ext cx="7691437" cy="579438"/>
          </a:xfrm>
        </p:spPr>
        <p:txBody>
          <a:bodyPr/>
          <a:lstStyle>
            <a:lvl1pPr>
              <a:defRPr sz="3000" smtClean="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3557" name="Text Placeholder 2"/>
          <p:cNvSpPr>
            <a:spLocks noGrp="1"/>
          </p:cNvSpPr>
          <p:nvPr>
            <p:ph type="subTitle" idx="1"/>
          </p:nvPr>
        </p:nvSpPr>
        <p:spPr>
          <a:xfrm>
            <a:off x="614363" y="5826125"/>
            <a:ext cx="7691437" cy="395288"/>
          </a:xfrm>
        </p:spPr>
        <p:txBody>
          <a:bodyPr/>
          <a:lstStyle>
            <a:lvl1pPr>
              <a:defRPr sz="2500" b="1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13D84010-9A6A-4591-882E-8D4A3E395C7F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5DAA5-98B1-41C5-9D9E-65BD1DAC69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388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B779-5E6F-4B5B-8170-BC2D64C713A2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FE847-825E-40CA-B392-3D03A4DF6B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01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B8AB9-7288-447B-BE22-D5FAE9D15CA8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85A31-DFE6-4AFD-AEC8-261F1C7AA6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710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738" y="812800"/>
            <a:ext cx="7218362" cy="485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325" y="1751013"/>
            <a:ext cx="3532188" cy="4421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0913" y="1751013"/>
            <a:ext cx="3533775" cy="4421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830AA-B7A2-45F6-9AF4-B8B6EAC34662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66598-9FBB-4F09-9700-816FF51F35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62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itle Placeholder 1"/>
          <p:cNvSpPr>
            <a:spLocks noGrp="1"/>
          </p:cNvSpPr>
          <p:nvPr>
            <p:ph type="ctrTitle"/>
          </p:nvPr>
        </p:nvSpPr>
        <p:spPr>
          <a:xfrm>
            <a:off x="614363" y="5321300"/>
            <a:ext cx="7691437" cy="579438"/>
          </a:xfrm>
        </p:spPr>
        <p:txBody>
          <a:bodyPr/>
          <a:lstStyle>
            <a:lvl1pPr>
              <a:defRPr sz="3000" smtClean="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3557" name="Text Placeholder 2"/>
          <p:cNvSpPr>
            <a:spLocks noGrp="1"/>
          </p:cNvSpPr>
          <p:nvPr>
            <p:ph type="subTitle" idx="1"/>
          </p:nvPr>
        </p:nvSpPr>
        <p:spPr>
          <a:xfrm>
            <a:off x="614363" y="5826125"/>
            <a:ext cx="7691437" cy="395288"/>
          </a:xfrm>
        </p:spPr>
        <p:txBody>
          <a:bodyPr/>
          <a:lstStyle>
            <a:lvl1pPr>
              <a:defRPr sz="2500" b="1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13D84010-9A6A-4591-882E-8D4A3E395C7F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5DAA5-98B1-41C5-9D9E-65BD1DAC69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478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lthwatch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561" y="812333"/>
            <a:ext cx="7218000" cy="50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B09A6-24A3-4BBB-8CE7-B97781174052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AB9C4-C4AF-4E97-AE55-F544CA7D0A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181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ealthwatch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775" y="898057"/>
            <a:ext cx="3883025" cy="724367"/>
          </a:xfrm>
        </p:spPr>
        <p:txBody>
          <a:bodyPr/>
          <a:lstStyle>
            <a:lvl1pPr>
              <a:lnSpc>
                <a:spcPts val="2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0607" y="897148"/>
            <a:ext cx="3219449" cy="428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5950" y="1765299"/>
            <a:ext cx="3879850" cy="3419176"/>
          </a:xfrm>
        </p:spPr>
        <p:txBody>
          <a:bodyPr/>
          <a:lstStyle>
            <a:lvl1pPr>
              <a:lnSpc>
                <a:spcPts val="1800"/>
              </a:lnSpc>
              <a:defRPr sz="1600"/>
            </a:lvl1pPr>
            <a:lvl2pPr marL="162000" indent="-162000">
              <a:defRPr sz="1600"/>
            </a:lvl2pPr>
            <a:lvl3pPr marL="324000" indent="-162000">
              <a:defRPr sz="1600"/>
            </a:lvl3pPr>
            <a:lvl4pPr marL="486000" indent="-162000">
              <a:defRPr sz="1600"/>
            </a:lvl4pPr>
            <a:lvl5pPr marL="648000" indent="-1620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D2B5F-AAAF-4A3D-9D75-45A19980F2AA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90E1A-E93B-4F3E-84CE-8D60F8E618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941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26A39-D4AC-410D-B6B3-58B187645491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7099A-3BD3-4D83-9BEC-DDB83D980B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570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E3896-FB88-4779-B423-635E4393D600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E1570-69CF-4A3A-964C-1BCA8A6996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042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1D49A-EB8D-48CA-AF24-B0D122C37C38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D7FD4-1022-444C-86BE-6172156087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239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49940-603E-4B4B-9F52-A4B1A17904CA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B38E1-B029-4035-83B0-A465D75589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21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lthwatch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561" y="812333"/>
            <a:ext cx="7218000" cy="50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B09A6-24A3-4BBB-8CE7-B97781174052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AB9C4-C4AF-4E97-AE55-F544CA7D0A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5792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32DFB-6028-4F21-AA2C-445F6A7DD728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E88FC-2985-4FD7-8611-61B2F676E0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3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D4C-CF48-494C-B77E-73F08AB7C6B3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FB943-794C-4C18-9C8D-5EE2B24585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094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B779-5E6F-4B5B-8170-BC2D64C713A2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FE847-825E-40CA-B392-3D03A4DF6B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1956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B8AB9-7288-447B-BE22-D5FAE9D15CA8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85A31-DFE6-4AFD-AEC8-261F1C7AA6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4573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738" y="812800"/>
            <a:ext cx="7218362" cy="485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325" y="1751013"/>
            <a:ext cx="3532188" cy="4421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0913" y="1751013"/>
            <a:ext cx="3533775" cy="4421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830AA-B7A2-45F6-9AF4-B8B6EAC34662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66598-9FBB-4F09-9700-816FF51F35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6706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itle Placeholder 1"/>
          <p:cNvSpPr>
            <a:spLocks noGrp="1"/>
          </p:cNvSpPr>
          <p:nvPr>
            <p:ph type="ctrTitle"/>
          </p:nvPr>
        </p:nvSpPr>
        <p:spPr>
          <a:xfrm>
            <a:off x="614363" y="5321300"/>
            <a:ext cx="7691437" cy="579438"/>
          </a:xfrm>
        </p:spPr>
        <p:txBody>
          <a:bodyPr/>
          <a:lstStyle>
            <a:lvl1pPr>
              <a:defRPr sz="3000" smtClean="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3557" name="Text Placeholder 2"/>
          <p:cNvSpPr>
            <a:spLocks noGrp="1"/>
          </p:cNvSpPr>
          <p:nvPr>
            <p:ph type="subTitle" idx="1"/>
          </p:nvPr>
        </p:nvSpPr>
        <p:spPr>
          <a:xfrm>
            <a:off x="614363" y="5826125"/>
            <a:ext cx="7691437" cy="395288"/>
          </a:xfrm>
        </p:spPr>
        <p:txBody>
          <a:bodyPr/>
          <a:lstStyle>
            <a:lvl1pPr>
              <a:defRPr sz="2500" b="1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13D84010-9A6A-4591-882E-8D4A3E395C7F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5DAA5-98B1-41C5-9D9E-65BD1DAC69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5684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lthwatch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561" y="812333"/>
            <a:ext cx="7218000" cy="50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B09A6-24A3-4BBB-8CE7-B97781174052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AB9C4-C4AF-4E97-AE55-F544CA7D0A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9051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ealthwatch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775" y="898057"/>
            <a:ext cx="3883025" cy="724367"/>
          </a:xfrm>
        </p:spPr>
        <p:txBody>
          <a:bodyPr/>
          <a:lstStyle>
            <a:lvl1pPr>
              <a:lnSpc>
                <a:spcPts val="2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0607" y="897148"/>
            <a:ext cx="3219449" cy="428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5950" y="1765299"/>
            <a:ext cx="3879850" cy="3419176"/>
          </a:xfrm>
        </p:spPr>
        <p:txBody>
          <a:bodyPr/>
          <a:lstStyle>
            <a:lvl1pPr>
              <a:lnSpc>
                <a:spcPts val="1800"/>
              </a:lnSpc>
              <a:defRPr sz="1600"/>
            </a:lvl1pPr>
            <a:lvl2pPr marL="162000" indent="-162000">
              <a:defRPr sz="1600"/>
            </a:lvl2pPr>
            <a:lvl3pPr marL="324000" indent="-162000">
              <a:defRPr sz="1600"/>
            </a:lvl3pPr>
            <a:lvl4pPr marL="486000" indent="-162000">
              <a:defRPr sz="1600"/>
            </a:lvl4pPr>
            <a:lvl5pPr marL="648000" indent="-1620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D2B5F-AAAF-4A3D-9D75-45A19980F2AA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90E1A-E93B-4F3E-84CE-8D60F8E618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3698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26A39-D4AC-410D-B6B3-58B187645491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7099A-3BD3-4D83-9BEC-DDB83D980B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9554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E3896-FB88-4779-B423-635E4393D600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E1570-69CF-4A3A-964C-1BCA8A6996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58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ealthwatch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775" y="898057"/>
            <a:ext cx="3883025" cy="724367"/>
          </a:xfrm>
        </p:spPr>
        <p:txBody>
          <a:bodyPr/>
          <a:lstStyle>
            <a:lvl1pPr>
              <a:lnSpc>
                <a:spcPts val="2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0607" y="897148"/>
            <a:ext cx="3219449" cy="428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5950" y="1765299"/>
            <a:ext cx="3879850" cy="3419176"/>
          </a:xfrm>
        </p:spPr>
        <p:txBody>
          <a:bodyPr/>
          <a:lstStyle>
            <a:lvl1pPr>
              <a:lnSpc>
                <a:spcPts val="1800"/>
              </a:lnSpc>
              <a:defRPr sz="1600"/>
            </a:lvl1pPr>
            <a:lvl2pPr marL="162000" indent="-162000">
              <a:defRPr sz="1600"/>
            </a:lvl2pPr>
            <a:lvl3pPr marL="324000" indent="-162000">
              <a:defRPr sz="1600"/>
            </a:lvl3pPr>
            <a:lvl4pPr marL="486000" indent="-162000">
              <a:defRPr sz="1600"/>
            </a:lvl4pPr>
            <a:lvl5pPr marL="648000" indent="-1620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D2B5F-AAAF-4A3D-9D75-45A19980F2AA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90E1A-E93B-4F3E-84CE-8D60F8E618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0085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1D49A-EB8D-48CA-AF24-B0D122C37C38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D7FD4-1022-444C-86BE-6172156087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3731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49940-603E-4B4B-9F52-A4B1A17904CA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B38E1-B029-4035-83B0-A465D75589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118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32DFB-6028-4F21-AA2C-445F6A7DD728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E88FC-2985-4FD7-8611-61B2F676E0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4676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D4C-CF48-494C-B77E-73F08AB7C6B3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FB943-794C-4C18-9C8D-5EE2B24585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6635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B779-5E6F-4B5B-8170-BC2D64C713A2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FE847-825E-40CA-B392-3D03A4DF6B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8885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B8AB9-7288-447B-BE22-D5FAE9D15CA8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85A31-DFE6-4AFD-AEC8-261F1C7AA6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6801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738" y="812800"/>
            <a:ext cx="7218362" cy="485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325" y="1751013"/>
            <a:ext cx="3532188" cy="4421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0913" y="1751013"/>
            <a:ext cx="3533775" cy="4421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830AA-B7A2-45F6-9AF4-B8B6EAC34662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66598-9FBB-4F09-9700-816FF51F35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873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26A39-D4AC-410D-B6B3-58B187645491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7099A-3BD3-4D83-9BEC-DDB83D980B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E3896-FB88-4779-B423-635E4393D600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E1570-69CF-4A3A-964C-1BCA8A6996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37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1D49A-EB8D-48CA-AF24-B0D122C37C38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D7FD4-1022-444C-86BE-6172156087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48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49940-603E-4B4B-9F52-A4B1A17904CA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B38E1-B029-4035-83B0-A465D75589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85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32DFB-6028-4F21-AA2C-445F6A7DD728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E88FC-2985-4FD7-8611-61B2F676E0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16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D4C-CF48-494C-B77E-73F08AB7C6B3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FB943-794C-4C18-9C8D-5EE2B24585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97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Open Quote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Close Quote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775" y="5648325"/>
            <a:ext cx="103822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074738" y="812800"/>
            <a:ext cx="721836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76325" y="1751013"/>
            <a:ext cx="7218363" cy="442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9500" y="6345238"/>
            <a:ext cx="1511300" cy="225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D5863CB8-9902-4FF2-9CDE-AE815672AC11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45238"/>
            <a:ext cx="2895600" cy="225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45238"/>
            <a:ext cx="1752600" cy="2254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41E909-7916-4A8C-AB38-958E684F4B54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59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 b="1" kern="1200">
          <a:solidFill>
            <a:schemeClr val="bg2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Arial" charset="0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1pPr>
      <a:lvl2pPr marL="157163" indent="-157163" algn="l" rtl="0" eaLnBrk="0" fontAlgn="base" hangingPunct="0">
        <a:lnSpc>
          <a:spcPts val="1800"/>
        </a:lnSpc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•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2pPr>
      <a:lvl3pPr marL="309563" indent="-152400" algn="l" rtl="0" eaLnBrk="0" fontAlgn="base" hangingPunct="0">
        <a:lnSpc>
          <a:spcPts val="1800"/>
        </a:lnSpc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•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3pPr>
      <a:lvl4pPr marL="461963" indent="-152400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•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4pPr>
      <a:lvl5pPr marL="614363" indent="-152400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•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Open Quote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Close Quote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775" y="5648325"/>
            <a:ext cx="103822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074738" y="812800"/>
            <a:ext cx="721836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76325" y="1751013"/>
            <a:ext cx="7218363" cy="442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9500" y="6345238"/>
            <a:ext cx="1511300" cy="225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D5863CB8-9902-4FF2-9CDE-AE815672AC11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45238"/>
            <a:ext cx="2895600" cy="225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45238"/>
            <a:ext cx="1752600" cy="2254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41E909-7916-4A8C-AB38-958E684F4B54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44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 b="1" kern="1200">
          <a:solidFill>
            <a:schemeClr val="bg2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Arial" charset="0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1pPr>
      <a:lvl2pPr marL="157163" indent="-157163" algn="l" rtl="0" eaLnBrk="0" fontAlgn="base" hangingPunct="0">
        <a:lnSpc>
          <a:spcPts val="1800"/>
        </a:lnSpc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•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2pPr>
      <a:lvl3pPr marL="309563" indent="-152400" algn="l" rtl="0" eaLnBrk="0" fontAlgn="base" hangingPunct="0">
        <a:lnSpc>
          <a:spcPts val="1800"/>
        </a:lnSpc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•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3pPr>
      <a:lvl4pPr marL="461963" indent="-152400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•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4pPr>
      <a:lvl5pPr marL="614363" indent="-152400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•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Open Quote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Close Quote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775" y="5648325"/>
            <a:ext cx="103822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074738" y="812800"/>
            <a:ext cx="721836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76325" y="1751013"/>
            <a:ext cx="7218363" cy="442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9500" y="6345238"/>
            <a:ext cx="1511300" cy="225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D5863CB8-9902-4FF2-9CDE-AE815672AC11}" type="datetime1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27/11/2013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45238"/>
            <a:ext cx="2895600" cy="225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45238"/>
            <a:ext cx="1752600" cy="2254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41E909-7916-4A8C-AB38-958E684F4B54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9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 b="1" kern="1200">
          <a:solidFill>
            <a:schemeClr val="bg2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Arial" charset="0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1pPr>
      <a:lvl2pPr marL="157163" indent="-157163" algn="l" rtl="0" eaLnBrk="0" fontAlgn="base" hangingPunct="0">
        <a:lnSpc>
          <a:spcPts val="1800"/>
        </a:lnSpc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•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2pPr>
      <a:lvl3pPr marL="309563" indent="-152400" algn="l" rtl="0" eaLnBrk="0" fontAlgn="base" hangingPunct="0">
        <a:lnSpc>
          <a:spcPts val="1800"/>
        </a:lnSpc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•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3pPr>
      <a:lvl4pPr marL="461963" indent="-152400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•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4pPr>
      <a:lvl5pPr marL="614363" indent="-152400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•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/>
          </p:cNvSpPr>
          <p:nvPr>
            <p:ph type="ctrTitle"/>
          </p:nvPr>
        </p:nvSpPr>
        <p:spPr>
          <a:xfrm>
            <a:off x="755650" y="5373688"/>
            <a:ext cx="8064500" cy="579437"/>
          </a:xfrm>
        </p:spPr>
        <p:txBody>
          <a:bodyPr/>
          <a:lstStyle/>
          <a:p>
            <a:pPr eaLnBrk="1" hangingPunct="1">
              <a:lnSpc>
                <a:spcPct val="114000"/>
              </a:lnSpc>
              <a:spcBef>
                <a:spcPts val="60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The </a:t>
            </a:r>
            <a:r>
              <a:rPr lang="en-US" altLang="en-US" sz="2800" dirty="0" smtClean="0">
                <a:solidFill>
                  <a:schemeClr val="bg1"/>
                </a:solidFill>
              </a:rPr>
              <a:t>Power of the Healthwatch </a:t>
            </a:r>
            <a:r>
              <a:rPr lang="en-US" altLang="en-US" sz="2800" dirty="0">
                <a:solidFill>
                  <a:schemeClr val="bg1"/>
                </a:solidFill>
              </a:rPr>
              <a:t>Network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000" dirty="0" err="1">
                <a:solidFill>
                  <a:schemeClr val="bg1"/>
                </a:solidFill>
              </a:rPr>
              <a:t>Dr</a:t>
            </a:r>
            <a:r>
              <a:rPr lang="en-US" altLang="en-US" sz="2000" dirty="0">
                <a:solidFill>
                  <a:schemeClr val="bg1"/>
                </a:solidFill>
              </a:rPr>
              <a:t> Katherine Rake, Chief Executive of Healthwatch England</a:t>
            </a:r>
          </a:p>
        </p:txBody>
      </p:sp>
    </p:spTree>
    <p:extLst>
      <p:ext uri="{BB962C8B-B14F-4D97-AF65-F5344CB8AC3E}">
        <p14:creationId xmlns:p14="http://schemas.microsoft.com/office/powerpoint/2010/main" val="3785026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C:\Users\Harridencea\AppData\Local\Microsoft\Windows\Temporary Internet Files\Content.Outlook\KEYSF7QR\HW-Local-ma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439863"/>
            <a:ext cx="6105525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1116013" y="836613"/>
            <a:ext cx="7218362" cy="503237"/>
          </a:xfrm>
        </p:spPr>
        <p:txBody>
          <a:bodyPr/>
          <a:lstStyle/>
          <a:p>
            <a:r>
              <a:rPr lang="en-GB" altLang="en-US" sz="2800" dirty="0" smtClean="0"/>
              <a:t>Local Healthwatch in action</a:t>
            </a:r>
          </a:p>
        </p:txBody>
      </p:sp>
    </p:spTree>
    <p:extLst>
      <p:ext uri="{BB962C8B-B14F-4D97-AF65-F5344CB8AC3E}">
        <p14:creationId xmlns:p14="http://schemas.microsoft.com/office/powerpoint/2010/main" val="1544720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074738" y="812800"/>
            <a:ext cx="7218362" cy="503238"/>
          </a:xfrm>
        </p:spPr>
        <p:txBody>
          <a:bodyPr/>
          <a:lstStyle/>
          <a:p>
            <a:r>
              <a:rPr lang="en-GB" altLang="en-US" dirty="0" smtClean="0"/>
              <a:t>Reforming the complaints system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82675" y="1557338"/>
            <a:ext cx="7218363" cy="4607966"/>
          </a:xfrm>
        </p:spPr>
        <p:txBody>
          <a:bodyPr/>
          <a:lstStyle/>
          <a:p>
            <a:pPr marL="0" indent="0">
              <a:buClr>
                <a:schemeClr val="bg2"/>
              </a:buClr>
              <a:defRPr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Complaints system is complicated and leaves people feeling lost and frustrated.</a:t>
            </a:r>
          </a:p>
          <a:p>
            <a:pPr marL="0" indent="0">
              <a:buClr>
                <a:schemeClr val="bg2"/>
              </a:buClr>
              <a:defRPr/>
            </a:pP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Clr>
                <a:schemeClr val="bg2"/>
              </a:buClr>
              <a:defRPr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But if we can get it right: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Patients, care users and their families feel that their opinions matter</a:t>
            </a:r>
            <a:br>
              <a:rPr lang="en-GB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We can use the data from complaints to ensure same mistakes don’t happen again at a local level</a:t>
            </a:r>
          </a:p>
          <a:p>
            <a:pPr marL="285750" indent="-285750">
              <a:buClr>
                <a:schemeClr val="bg2"/>
              </a:buClr>
              <a:buFont typeface="Arial" pitchFamily="34" charset="0"/>
              <a:buChar char="•"/>
              <a:defRPr/>
            </a:pP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We can use trends identified in complaints data to influence national policy </a:t>
            </a:r>
          </a:p>
          <a:p>
            <a:pPr marL="285750" indent="-285750">
              <a:buClr>
                <a:schemeClr val="bg2"/>
              </a:buClr>
              <a:buFont typeface="Arial" pitchFamily="34" charset="0"/>
              <a:buChar char="•"/>
              <a:defRPr/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Clr>
                <a:schemeClr val="bg2"/>
              </a:buClr>
              <a:defRPr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We plan to launch a national campaign to reform the complaints system – but we need your help</a:t>
            </a:r>
          </a:p>
          <a:p>
            <a:pPr marL="0" indent="0">
              <a:buClr>
                <a:schemeClr val="bg2"/>
              </a:buClr>
              <a:defRPr/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Clr>
                <a:schemeClr val="bg2"/>
              </a:buClr>
              <a:defRPr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Together we are stronger than the sum of our parts 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Clr>
                <a:schemeClr val="bg2"/>
              </a:buClr>
              <a:defRPr/>
            </a:pP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748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WE_PowerPoint">
  <a:themeElements>
    <a:clrScheme name="HWE_PowerPoint 1">
      <a:dk1>
        <a:srgbClr val="000000"/>
      </a:dk1>
      <a:lt1>
        <a:srgbClr val="FFFFFF"/>
      </a:lt1>
      <a:dk2>
        <a:srgbClr val="004F6B"/>
      </a:dk2>
      <a:lt2>
        <a:srgbClr val="E73E97"/>
      </a:lt2>
      <a:accent1>
        <a:srgbClr val="84BD00"/>
      </a:accent1>
      <a:accent2>
        <a:srgbClr val="00857C"/>
      </a:accent2>
      <a:accent3>
        <a:srgbClr val="FFFFFF"/>
      </a:accent3>
      <a:accent4>
        <a:srgbClr val="000000"/>
      </a:accent4>
      <a:accent5>
        <a:srgbClr val="C2DBAA"/>
      </a:accent5>
      <a:accent6>
        <a:srgbClr val="007870"/>
      </a:accent6>
      <a:hlink>
        <a:srgbClr val="A00054"/>
      </a:hlink>
      <a:folHlink>
        <a:srgbClr val="0080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WE_PowerPoint 1">
        <a:dk1>
          <a:srgbClr val="000000"/>
        </a:dk1>
        <a:lt1>
          <a:srgbClr val="FFFFFF"/>
        </a:lt1>
        <a:dk2>
          <a:srgbClr val="004F6B"/>
        </a:dk2>
        <a:lt2>
          <a:srgbClr val="E73E97"/>
        </a:lt2>
        <a:accent1>
          <a:srgbClr val="84BD00"/>
        </a:accent1>
        <a:accent2>
          <a:srgbClr val="00857C"/>
        </a:accent2>
        <a:accent3>
          <a:srgbClr val="FFFFFF"/>
        </a:accent3>
        <a:accent4>
          <a:srgbClr val="000000"/>
        </a:accent4>
        <a:accent5>
          <a:srgbClr val="C2DBAA"/>
        </a:accent5>
        <a:accent6>
          <a:srgbClr val="007870"/>
        </a:accent6>
        <a:hlink>
          <a:srgbClr val="A00054"/>
        </a:hlink>
        <a:folHlink>
          <a:srgbClr val="0080A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HWE_PowerPoint">
  <a:themeElements>
    <a:clrScheme name="HWE_PowerPoint 1">
      <a:dk1>
        <a:srgbClr val="000000"/>
      </a:dk1>
      <a:lt1>
        <a:srgbClr val="FFFFFF"/>
      </a:lt1>
      <a:dk2>
        <a:srgbClr val="004F6B"/>
      </a:dk2>
      <a:lt2>
        <a:srgbClr val="E73E97"/>
      </a:lt2>
      <a:accent1>
        <a:srgbClr val="84BD00"/>
      </a:accent1>
      <a:accent2>
        <a:srgbClr val="00857C"/>
      </a:accent2>
      <a:accent3>
        <a:srgbClr val="FFFFFF"/>
      </a:accent3>
      <a:accent4>
        <a:srgbClr val="000000"/>
      </a:accent4>
      <a:accent5>
        <a:srgbClr val="C2DBAA"/>
      </a:accent5>
      <a:accent6>
        <a:srgbClr val="007870"/>
      </a:accent6>
      <a:hlink>
        <a:srgbClr val="A00054"/>
      </a:hlink>
      <a:folHlink>
        <a:srgbClr val="0080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WE_PowerPoint 1">
        <a:dk1>
          <a:srgbClr val="000000"/>
        </a:dk1>
        <a:lt1>
          <a:srgbClr val="FFFFFF"/>
        </a:lt1>
        <a:dk2>
          <a:srgbClr val="004F6B"/>
        </a:dk2>
        <a:lt2>
          <a:srgbClr val="E73E97"/>
        </a:lt2>
        <a:accent1>
          <a:srgbClr val="84BD00"/>
        </a:accent1>
        <a:accent2>
          <a:srgbClr val="00857C"/>
        </a:accent2>
        <a:accent3>
          <a:srgbClr val="FFFFFF"/>
        </a:accent3>
        <a:accent4>
          <a:srgbClr val="000000"/>
        </a:accent4>
        <a:accent5>
          <a:srgbClr val="C2DBAA"/>
        </a:accent5>
        <a:accent6>
          <a:srgbClr val="007870"/>
        </a:accent6>
        <a:hlink>
          <a:srgbClr val="A00054"/>
        </a:hlink>
        <a:folHlink>
          <a:srgbClr val="0080A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HWE_PowerPoint">
  <a:themeElements>
    <a:clrScheme name="HWE_PowerPoint 1">
      <a:dk1>
        <a:srgbClr val="000000"/>
      </a:dk1>
      <a:lt1>
        <a:srgbClr val="FFFFFF"/>
      </a:lt1>
      <a:dk2>
        <a:srgbClr val="004F6B"/>
      </a:dk2>
      <a:lt2>
        <a:srgbClr val="E73E97"/>
      </a:lt2>
      <a:accent1>
        <a:srgbClr val="84BD00"/>
      </a:accent1>
      <a:accent2>
        <a:srgbClr val="00857C"/>
      </a:accent2>
      <a:accent3>
        <a:srgbClr val="FFFFFF"/>
      </a:accent3>
      <a:accent4>
        <a:srgbClr val="000000"/>
      </a:accent4>
      <a:accent5>
        <a:srgbClr val="C2DBAA"/>
      </a:accent5>
      <a:accent6>
        <a:srgbClr val="007870"/>
      </a:accent6>
      <a:hlink>
        <a:srgbClr val="A00054"/>
      </a:hlink>
      <a:folHlink>
        <a:srgbClr val="0080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WE_PowerPoint 1">
        <a:dk1>
          <a:srgbClr val="000000"/>
        </a:dk1>
        <a:lt1>
          <a:srgbClr val="FFFFFF"/>
        </a:lt1>
        <a:dk2>
          <a:srgbClr val="004F6B"/>
        </a:dk2>
        <a:lt2>
          <a:srgbClr val="E73E97"/>
        </a:lt2>
        <a:accent1>
          <a:srgbClr val="84BD00"/>
        </a:accent1>
        <a:accent2>
          <a:srgbClr val="00857C"/>
        </a:accent2>
        <a:accent3>
          <a:srgbClr val="FFFFFF"/>
        </a:accent3>
        <a:accent4>
          <a:srgbClr val="000000"/>
        </a:accent4>
        <a:accent5>
          <a:srgbClr val="C2DBAA"/>
        </a:accent5>
        <a:accent6>
          <a:srgbClr val="007870"/>
        </a:accent6>
        <a:hlink>
          <a:srgbClr val="A00054"/>
        </a:hlink>
        <a:folHlink>
          <a:srgbClr val="0080A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251</Words>
  <Application>Microsoft Macintosh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HWE_PowerPoint</vt:lpstr>
      <vt:lpstr>1_HWE_PowerPoint</vt:lpstr>
      <vt:lpstr>2_HWE_PowerPoint</vt:lpstr>
      <vt:lpstr>The Power of the Healthwatch Network Dr Katherine Rake, Chief Executive of Healthwatch England</vt:lpstr>
      <vt:lpstr>Local Healthwatch in action</vt:lpstr>
      <vt:lpstr>Reforming the complaints system </vt:lpstr>
    </vt:vector>
  </TitlesOfParts>
  <Company>IMS3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the Healthwatch Network Dr Katherine Rake, Chief Executive of Healthwatch England</dc:title>
  <dc:creator>Lant, Jacob</dc:creator>
  <cp:lastModifiedBy>Pauline Healy</cp:lastModifiedBy>
  <cp:revision>1</cp:revision>
  <dcterms:created xsi:type="dcterms:W3CDTF">2013-11-27T12:55:24Z</dcterms:created>
  <dcterms:modified xsi:type="dcterms:W3CDTF">2013-11-27T21:07:58Z</dcterms:modified>
</cp:coreProperties>
</file>